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04"/>
  </p:notesMasterIdLst>
  <p:sldIdLst>
    <p:sldId id="256" r:id="rId2"/>
    <p:sldId id="356" r:id="rId3"/>
    <p:sldId id="357" r:id="rId4"/>
    <p:sldId id="358" r:id="rId5"/>
    <p:sldId id="359" r:id="rId6"/>
    <p:sldId id="360" r:id="rId7"/>
    <p:sldId id="361" r:id="rId8"/>
    <p:sldId id="362" r:id="rId9"/>
    <p:sldId id="363" r:id="rId10"/>
    <p:sldId id="364" r:id="rId11"/>
    <p:sldId id="365" r:id="rId12"/>
    <p:sldId id="366" r:id="rId13"/>
    <p:sldId id="367" r:id="rId14"/>
    <p:sldId id="368" r:id="rId15"/>
    <p:sldId id="369" r:id="rId16"/>
    <p:sldId id="370" r:id="rId17"/>
    <p:sldId id="371" r:id="rId18"/>
    <p:sldId id="372" r:id="rId19"/>
    <p:sldId id="333" r:id="rId20"/>
    <p:sldId id="334" r:id="rId21"/>
    <p:sldId id="335" r:id="rId22"/>
    <p:sldId id="336" r:id="rId23"/>
    <p:sldId id="337" r:id="rId24"/>
    <p:sldId id="338" r:id="rId25"/>
    <p:sldId id="339" r:id="rId26"/>
    <p:sldId id="340" r:id="rId27"/>
    <p:sldId id="341" r:id="rId28"/>
    <p:sldId id="342" r:id="rId29"/>
    <p:sldId id="343" r:id="rId30"/>
    <p:sldId id="344" r:id="rId31"/>
    <p:sldId id="345" r:id="rId32"/>
    <p:sldId id="346" r:id="rId33"/>
    <p:sldId id="406" r:id="rId34"/>
    <p:sldId id="273" r:id="rId35"/>
    <p:sldId id="274" r:id="rId36"/>
    <p:sldId id="275" r:id="rId37"/>
    <p:sldId id="276" r:id="rId38"/>
    <p:sldId id="277" r:id="rId39"/>
    <p:sldId id="278" r:id="rId40"/>
    <p:sldId id="281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391" r:id="rId56"/>
    <p:sldId id="392" r:id="rId57"/>
    <p:sldId id="393" r:id="rId58"/>
    <p:sldId id="404" r:id="rId59"/>
    <p:sldId id="395" r:id="rId60"/>
    <p:sldId id="396" r:id="rId61"/>
    <p:sldId id="397" r:id="rId62"/>
    <p:sldId id="398" r:id="rId63"/>
    <p:sldId id="399" r:id="rId64"/>
    <p:sldId id="400" r:id="rId65"/>
    <p:sldId id="401" r:id="rId66"/>
    <p:sldId id="402" r:id="rId67"/>
    <p:sldId id="403" r:id="rId68"/>
    <p:sldId id="317" r:id="rId69"/>
    <p:sldId id="376" r:id="rId70"/>
    <p:sldId id="377" r:id="rId71"/>
    <p:sldId id="378" r:id="rId72"/>
    <p:sldId id="379" r:id="rId73"/>
    <p:sldId id="380" r:id="rId74"/>
    <p:sldId id="381" r:id="rId75"/>
    <p:sldId id="382" r:id="rId76"/>
    <p:sldId id="383" r:id="rId77"/>
    <p:sldId id="384" r:id="rId78"/>
    <p:sldId id="385" r:id="rId79"/>
    <p:sldId id="386" r:id="rId80"/>
    <p:sldId id="387" r:id="rId81"/>
    <p:sldId id="388" r:id="rId82"/>
    <p:sldId id="389" r:id="rId83"/>
    <p:sldId id="426" r:id="rId84"/>
    <p:sldId id="390" r:id="rId85"/>
    <p:sldId id="407" r:id="rId86"/>
    <p:sldId id="408" r:id="rId87"/>
    <p:sldId id="409" r:id="rId88"/>
    <p:sldId id="410" r:id="rId89"/>
    <p:sldId id="411" r:id="rId90"/>
    <p:sldId id="412" r:id="rId91"/>
    <p:sldId id="413" r:id="rId92"/>
    <p:sldId id="414" r:id="rId93"/>
    <p:sldId id="415" r:id="rId94"/>
    <p:sldId id="416" r:id="rId95"/>
    <p:sldId id="423" r:id="rId96"/>
    <p:sldId id="425" r:id="rId97"/>
    <p:sldId id="418" r:id="rId98"/>
    <p:sldId id="419" r:id="rId99"/>
    <p:sldId id="420" r:id="rId100"/>
    <p:sldId id="421" r:id="rId101"/>
    <p:sldId id="373" r:id="rId102"/>
    <p:sldId id="374" r:id="rId103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gelo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097" autoAdjust="0"/>
  </p:normalViewPr>
  <p:slideViewPr>
    <p:cSldViewPr>
      <p:cViewPr varScale="1">
        <p:scale>
          <a:sx n="65" d="100"/>
          <a:sy n="65" d="100"/>
        </p:scale>
        <p:origin x="1536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D78F4D-402C-46E0-A4BB-DF91EA86B14C}" type="datetimeFigureOut">
              <a:rPr lang="it-IT" smtClean="0"/>
              <a:pPr/>
              <a:t>06/01/2013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0604CA-7593-4640-8FA1-5523937B8510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6419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-Come si chiamano gli altri sottosistemi????</a:t>
            </a:r>
          </a:p>
          <a:p>
            <a:r>
              <a:rPr lang="it-IT" dirty="0" smtClean="0"/>
              <a:t>-meno di 20 sec per questa slide. Obiettivo: introdurre</a:t>
            </a:r>
            <a:r>
              <a:rPr lang="it-IT" baseline="0" dirty="0" smtClean="0"/>
              <a:t> al volo l’obiettivo già noto, e presentare anche gli altri team che parleranno dopo (solo nominandoli)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6570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-Possibilità di cerchiare attori del sottosistema (spiegazione rapida)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8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1155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5270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Possibilità di </a:t>
            </a:r>
            <a:r>
              <a:rPr lang="it-IT" dirty="0" err="1" smtClean="0"/>
              <a:t>evidenzionare</a:t>
            </a:r>
            <a:r>
              <a:rPr lang="it-IT" dirty="0" smtClean="0"/>
              <a:t> generalizzazioni</a:t>
            </a:r>
            <a:r>
              <a:rPr lang="it-IT" baseline="0" dirty="0" smtClean="0"/>
              <a:t> future</a:t>
            </a:r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56399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Direttore dal </a:t>
            </a:r>
            <a:r>
              <a:rPr lang="it-IT" dirty="0" err="1" smtClean="0"/>
              <a:t>rad</a:t>
            </a:r>
            <a:r>
              <a:rPr lang="it-IT" dirty="0" smtClean="0"/>
              <a:t> 2.0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9904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Dal </a:t>
            </a:r>
            <a:r>
              <a:rPr lang="it-IT" dirty="0" err="1" smtClean="0"/>
              <a:t>rad</a:t>
            </a:r>
            <a:r>
              <a:rPr lang="it-IT" dirty="0" smtClean="0"/>
              <a:t> 3.2 in </a:t>
            </a:r>
            <a:r>
              <a:rPr lang="it-IT" dirty="0" err="1" smtClean="0"/>
              <a:t>poi…</a:t>
            </a:r>
            <a:r>
              <a:rPr lang="it-IT" dirty="0" smtClean="0"/>
              <a:t>..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1284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7151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Nuovo dal </a:t>
            </a:r>
            <a:r>
              <a:rPr lang="it-IT" dirty="0" err="1" smtClean="0"/>
              <a:t>rad</a:t>
            </a:r>
            <a:r>
              <a:rPr lang="it-IT" dirty="0" smtClean="0"/>
              <a:t> 3.2: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9617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101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6276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Familiarità: fare tutto ciò che prima era possibile, con maggior velocità ed efficienza. Un bene per tutti gli enti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102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0346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-Grande lavoro</a:t>
            </a:r>
            <a:r>
              <a:rPr lang="it-IT" baseline="0" dirty="0" smtClean="0"/>
              <a:t> da realizzare </a:t>
            </a:r>
            <a:r>
              <a:rPr lang="it-IT" baseline="0" dirty="0" err="1" smtClean="0"/>
              <a:t>ecc…</a:t>
            </a:r>
            <a:endParaRPr lang="it-IT" baseline="0" dirty="0" smtClean="0"/>
          </a:p>
          <a:p>
            <a:r>
              <a:rPr lang="it-IT" dirty="0" smtClean="0"/>
              <a:t>-sommariamente divisi in 4 grandi famiglie ognuna da</a:t>
            </a:r>
            <a:r>
              <a:rPr lang="it-IT" baseline="0" dirty="0" smtClean="0"/>
              <a:t> soddisfare con requisiti </a:t>
            </a:r>
            <a:r>
              <a:rPr lang="it-IT" baseline="0" dirty="0" err="1" smtClean="0"/>
              <a:t>richiesti…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5938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-Termini temporali: ciò eviterà di l’acquisizione di domande</a:t>
            </a:r>
            <a:r>
              <a:rPr lang="it-IT" baseline="0" dirty="0" smtClean="0"/>
              <a:t> o richieste inutile, aumentando la rapidità eliminando fastidiose operazioni di controllo ed eliminazione    </a:t>
            </a:r>
          </a:p>
          <a:p>
            <a:r>
              <a:rPr lang="it-IT" baseline="0" dirty="0" smtClean="0"/>
              <a:t>-Mix di requisiti funzionali e non. Non funzionali integrati e realizzati a stretto contatto con i funzionali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0452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Slide</a:t>
            </a:r>
            <a:r>
              <a:rPr lang="it-IT" baseline="0" dirty="0" smtClean="0"/>
              <a:t> di struttura, saltare veloce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4559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DIRE:le</a:t>
            </a:r>
            <a:r>
              <a:rPr lang="it-IT" baseline="0" dirty="0" smtClean="0"/>
              <a:t> fasi di accesso </a:t>
            </a:r>
            <a:r>
              <a:rPr lang="it-IT" baseline="0" dirty="0" err="1" smtClean="0"/>
              <a:t>ecc…</a:t>
            </a:r>
            <a:r>
              <a:rPr lang="it-IT" baseline="0" dirty="0" smtClean="0"/>
              <a:t> di </a:t>
            </a:r>
            <a:r>
              <a:rPr lang="it-IT" baseline="0" dirty="0" err="1" smtClean="0"/>
              <a:t>application</a:t>
            </a:r>
            <a:r>
              <a:rPr lang="it-IT" baseline="0" dirty="0" smtClean="0"/>
              <a:t> saranno </a:t>
            </a:r>
            <a:r>
              <a:rPr lang="it-IT" baseline="0" dirty="0" err="1" smtClean="0"/>
              <a:t>dp</a:t>
            </a:r>
            <a:r>
              <a:rPr lang="it-IT" baseline="0" dirty="0" smtClean="0"/>
              <a:t> descritte in dettaglio da elisa</a:t>
            </a:r>
            <a:endParaRPr lang="it-IT" dirty="0" smtClean="0"/>
          </a:p>
          <a:p>
            <a:r>
              <a:rPr lang="it-IT" dirty="0" smtClean="0"/>
              <a:t>Le notifiche permettono un </a:t>
            </a:r>
            <a:r>
              <a:rPr lang="it-IT" dirty="0" err="1" smtClean="0"/>
              <a:t>eleborazione</a:t>
            </a:r>
            <a:r>
              <a:rPr lang="it-IT" dirty="0" smtClean="0"/>
              <a:t> dati semplice poiché</a:t>
            </a:r>
            <a:r>
              <a:rPr lang="it-IT" baseline="0" dirty="0" smtClean="0"/>
              <a:t> permette di tener traccia quindi conoscere (senza fatica), ciò che deve essere fatto, modificato.</a:t>
            </a:r>
          </a:p>
          <a:p>
            <a:r>
              <a:rPr lang="it-IT" baseline="0" dirty="0" smtClean="0"/>
              <a:t>Gli input utente sono accessibili poiché organizzati in schemi di visualizzazione ordinati e di semplice comprensione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223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Slide</a:t>
            </a:r>
            <a:r>
              <a:rPr lang="it-IT" baseline="0" dirty="0" smtClean="0"/>
              <a:t> di struttura, saltare veloce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4652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Strategy</a:t>
            </a:r>
            <a:r>
              <a:rPr lang="it-IT" dirty="0" smtClean="0"/>
              <a:t> motivo: gli utenti fanno ricerca:</a:t>
            </a:r>
          </a:p>
          <a:p>
            <a:r>
              <a:rPr lang="it-IT" dirty="0" smtClean="0"/>
              <a:t>1)possono visualizzare tutti o alcuni dati</a:t>
            </a:r>
          </a:p>
          <a:p>
            <a:r>
              <a:rPr lang="it-IT" dirty="0" smtClean="0"/>
              <a:t>2)esiti differenti a seconda dell’utente.     Ciò aumenta la rapidità di operazioni limitando l’attenzione su ciò che interessa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1255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Slide</a:t>
            </a:r>
            <a:r>
              <a:rPr lang="it-IT" baseline="0" dirty="0" smtClean="0"/>
              <a:t> di struttura, saltare veloce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32662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-Motivare login separato</a:t>
            </a:r>
          </a:p>
          <a:p>
            <a:r>
              <a:rPr lang="it-IT" dirty="0" smtClean="0"/>
              <a:t>-Collegarsi agli attori del sistema</a:t>
            </a:r>
            <a:r>
              <a:rPr lang="it-IT" baseline="0" dirty="0" smtClean="0"/>
              <a:t> con attenzione sul sottosistema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4704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bg1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it-IT" dirty="0" smtClean="0"/>
              <a:t>Fare clic per modificare lo stile del sottotitolo dello schema</a:t>
            </a:r>
            <a:endParaRPr kumimoji="0" lang="en-US" dirty="0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06/01/2013</a:t>
            </a:fld>
            <a:endParaRPr lang="it-IT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bg1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06/01/2013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06/01/2013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06/01/2013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06/01/2013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it-IT" dirty="0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it-IT" dirty="0" smtClean="0"/>
              <a:t>Fare clic per modificare stili del testo dello schema</a:t>
            </a:r>
          </a:p>
          <a:p>
            <a:pPr lvl="1" eaLnBrk="1" latinLnBrk="0" hangingPunct="1"/>
            <a:r>
              <a:rPr lang="it-IT" dirty="0" smtClean="0"/>
              <a:t>Secondo livello</a:t>
            </a:r>
          </a:p>
          <a:p>
            <a:pPr lvl="2" eaLnBrk="1" latinLnBrk="0" hangingPunct="1"/>
            <a:r>
              <a:rPr lang="it-IT" dirty="0" smtClean="0"/>
              <a:t>Terzo livello</a:t>
            </a:r>
          </a:p>
          <a:p>
            <a:pPr lvl="3" eaLnBrk="1" latinLnBrk="0" hangingPunct="1"/>
            <a:r>
              <a:rPr lang="it-IT" dirty="0" smtClean="0"/>
              <a:t>Quarto livello</a:t>
            </a:r>
          </a:p>
          <a:p>
            <a:pPr lvl="4" eaLnBrk="1" latinLnBrk="0" hangingPunct="1"/>
            <a:r>
              <a:rPr lang="it-IT" dirty="0" smtClean="0"/>
              <a:t>Quinto livello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06/01/2013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06/01/2013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it-IT" smtClean="0"/>
              <a:t>Fare clic sull'icona per inserire un'immagine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it-IT" dirty="0" smtClean="0"/>
              <a:t>Fare clic per modificare stili del testo dello schema</a:t>
            </a:r>
          </a:p>
          <a:p>
            <a:pPr lvl="1" eaLnBrk="1" latinLnBrk="0" hangingPunct="1"/>
            <a:r>
              <a:rPr kumimoji="0" lang="it-IT" dirty="0" smtClean="0"/>
              <a:t>Secondo livello</a:t>
            </a:r>
          </a:p>
          <a:p>
            <a:pPr lvl="2" eaLnBrk="1" latinLnBrk="0" hangingPunct="1"/>
            <a:r>
              <a:rPr kumimoji="0" lang="it-IT" dirty="0" smtClean="0"/>
              <a:t>Terzo livello</a:t>
            </a:r>
          </a:p>
          <a:p>
            <a:pPr lvl="3" eaLnBrk="1" latinLnBrk="0" hangingPunct="1"/>
            <a:r>
              <a:rPr kumimoji="0" lang="it-IT" dirty="0" smtClean="0"/>
              <a:t>Quarto livello</a:t>
            </a:r>
          </a:p>
          <a:p>
            <a:pPr lvl="4" eaLnBrk="1" latinLnBrk="0" hangingPunct="1"/>
            <a:r>
              <a:rPr kumimoji="0" lang="it-IT" dirty="0" smtClean="0"/>
              <a:t>Quinto livello</a:t>
            </a:r>
            <a:endParaRPr kumimoji="0"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3CABBC0-75E4-43BB-A6A6-84C2A96BDB82}" type="datetimeFigureOut">
              <a:rPr lang="it-IT" smtClean="0"/>
              <a:pPr/>
              <a:t>06/01/2013</a:t>
            </a:fld>
            <a:endParaRPr lang="it-IT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Tx/>
        <a:buSzPct val="95000"/>
        <a:buFont typeface="Wingdings" pitchFamily="2" charset="2"/>
        <a:buChar char="v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Tx/>
        <a:buSzPct val="85000"/>
        <a:buFont typeface="Courier New" pitchFamily="49" charset="0"/>
        <a:buChar char="o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Tx/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Tx/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Tx/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/>
          <p:cNvSpPr txBox="1"/>
          <p:nvPr/>
        </p:nvSpPr>
        <p:spPr>
          <a:xfrm>
            <a:off x="1446520" y="3212976"/>
            <a:ext cx="61173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Presentazione Finale</a:t>
            </a:r>
          </a:p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Team 1</a:t>
            </a:r>
            <a:endParaRPr lang="it-IT" sz="2000" b="1" dirty="0">
              <a:latin typeface="+mj-lt"/>
            </a:endParaRPr>
          </a:p>
        </p:txBody>
      </p:sp>
      <p:graphicFrame>
        <p:nvGraphicFramePr>
          <p:cNvPr id="8" name="Tabel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840817"/>
              </p:ext>
            </p:extLst>
          </p:nvPr>
        </p:nvGraphicFramePr>
        <p:xfrm>
          <a:off x="0" y="4077072"/>
          <a:ext cx="2051720" cy="277368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51720"/>
              </a:tblGrid>
              <a:tr h="39624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b="1" u="none" strike="noStrike" dirty="0" smtClean="0">
                          <a:effectLst/>
                        </a:rPr>
                        <a:t>Team</a:t>
                      </a:r>
                      <a:r>
                        <a:rPr lang="it-IT" sz="1400" b="1" u="none" strike="noStrike" baseline="0" dirty="0" smtClean="0">
                          <a:effectLst/>
                        </a:rPr>
                        <a:t> </a:t>
                      </a:r>
                      <a:r>
                        <a:rPr lang="it-IT" sz="1400" b="1" u="none" strike="noStrike" baseline="0" dirty="0" err="1" smtClean="0">
                          <a:effectLst/>
                        </a:rPr>
                        <a:t>Members</a:t>
                      </a:r>
                      <a:endParaRPr lang="it-IT" sz="1400" b="1" u="none" strike="noStrike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Barba Antonio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Bottiglieri</a:t>
                      </a:r>
                      <a:r>
                        <a:rPr lang="it-IT" sz="1400" baseline="0" dirty="0" smtClean="0">
                          <a:effectLst/>
                        </a:rPr>
                        <a:t> Gianfranco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D’Eugenio</a:t>
                      </a:r>
                      <a:r>
                        <a:rPr lang="it-IT" sz="1400" baseline="0" dirty="0" smtClean="0">
                          <a:effectLst/>
                        </a:rPr>
                        <a:t> Elisa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Di</a:t>
                      </a:r>
                      <a:r>
                        <a:rPr lang="it-IT" sz="1400" baseline="0" dirty="0" smtClean="0">
                          <a:effectLst/>
                        </a:rPr>
                        <a:t> Palma Ferdinando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Micco</a:t>
                      </a:r>
                      <a:r>
                        <a:rPr lang="it-IT" sz="1400" baseline="0" dirty="0" smtClean="0">
                          <a:effectLst/>
                        </a:rPr>
                        <a:t> Andrea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err="1" smtClean="0">
                          <a:effectLst/>
                        </a:rPr>
                        <a:t>Scafuro</a:t>
                      </a:r>
                      <a:r>
                        <a:rPr lang="it-IT" sz="1400" dirty="0" smtClean="0">
                          <a:effectLst/>
                        </a:rPr>
                        <a:t> Angelo Gerardo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</a:tbl>
          </a:graphicData>
        </a:graphic>
      </p:graphicFrame>
      <p:graphicFrame>
        <p:nvGraphicFramePr>
          <p:cNvPr id="9" name="Tabel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586736"/>
              </p:ext>
            </p:extLst>
          </p:nvPr>
        </p:nvGraphicFramePr>
        <p:xfrm>
          <a:off x="7092280" y="6060793"/>
          <a:ext cx="2051720" cy="79248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51720"/>
              </a:tblGrid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b="1" u="none" strike="noStrike" dirty="0" smtClean="0">
                          <a:effectLst/>
                        </a:rPr>
                        <a:t>Project</a:t>
                      </a:r>
                      <a:r>
                        <a:rPr lang="it-IT" sz="1400" b="1" u="none" strike="noStrike" baseline="0" dirty="0" smtClean="0">
                          <a:effectLst/>
                        </a:rPr>
                        <a:t> Manager</a:t>
                      </a:r>
                      <a:endParaRPr lang="it-IT" sz="1400" b="1" u="none" strike="noStrike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Alfonso Murolo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</a:tbl>
          </a:graphicData>
        </a:graphic>
      </p:graphicFrame>
      <p:pic>
        <p:nvPicPr>
          <p:cNvPr id="1027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244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33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…..e soddisfatti (3)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67544" y="2564904"/>
            <a:ext cx="7776864" cy="216024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Protezione dati Sensibili</a:t>
            </a:r>
          </a:p>
          <a:p>
            <a:pPr lvl="1"/>
            <a:r>
              <a:rPr lang="it-IT" dirty="0" smtClean="0"/>
              <a:t>Login separato per tipologia di utente</a:t>
            </a:r>
          </a:p>
          <a:p>
            <a:pPr lvl="1"/>
            <a:r>
              <a:rPr lang="it-IT" dirty="0" smtClean="0"/>
              <a:t>Dati di ricerca variabili in base ai permessi</a:t>
            </a:r>
          </a:p>
          <a:p>
            <a:pPr lvl="1"/>
            <a:r>
              <a:rPr lang="it-IT" dirty="0" smtClean="0"/>
              <a:t>Monitoraggio Complessivo dell’Amministratore</a:t>
            </a:r>
          </a:p>
          <a:p>
            <a:pPr lvl="2"/>
            <a:endParaRPr lang="it-IT" dirty="0" smtClean="0"/>
          </a:p>
          <a:p>
            <a:pPr lvl="2">
              <a:buNone/>
            </a:pPr>
            <a:endParaRPr lang="it-IT" dirty="0" smtClean="0"/>
          </a:p>
          <a:p>
            <a:pPr lvl="2"/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414300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244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2077031" y="3212976"/>
            <a:ext cx="4856317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Progetto @silo</a:t>
            </a:r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:</a:t>
            </a:r>
          </a:p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 conclusione…</a:t>
            </a:r>
            <a:endParaRPr lang="it-IT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274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hd_picture_sitting_on_the_question_mark_soccer_3d_villain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960" y="3068960"/>
            <a:ext cx="3789040" cy="378904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339752" y="1"/>
            <a:ext cx="409644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Problemi? </a:t>
            </a:r>
          </a:p>
          <a:p>
            <a:pPr algn="ctr"/>
            <a:r>
              <a:rPr lang="it-IT" sz="2800" b="1" dirty="0" smtClean="0">
                <a:latin typeface="+mj-lt"/>
              </a:rPr>
              <a:t>Perché?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39552" y="1124744"/>
            <a:ext cx="8280920" cy="573325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Difficoltà iniziali </a:t>
            </a:r>
          </a:p>
          <a:p>
            <a:pPr lvl="1"/>
            <a:r>
              <a:rPr lang="it-IT" dirty="0" smtClean="0"/>
              <a:t>Inesperienza </a:t>
            </a:r>
          </a:p>
          <a:p>
            <a:pPr lvl="1"/>
            <a:r>
              <a:rPr lang="it-IT" dirty="0" smtClean="0"/>
              <a:t>Approccio </a:t>
            </a:r>
            <a:r>
              <a:rPr lang="it-IT" dirty="0" err="1" smtClean="0"/>
              <a:t>Tools</a:t>
            </a:r>
            <a:r>
              <a:rPr lang="it-IT" dirty="0" smtClean="0"/>
              <a:t>  (</a:t>
            </a:r>
            <a:r>
              <a:rPr lang="it-IT" dirty="0" err="1" smtClean="0"/>
              <a:t>JUnit</a:t>
            </a:r>
            <a:r>
              <a:rPr lang="it-IT" dirty="0" smtClean="0"/>
              <a:t>)</a:t>
            </a:r>
          </a:p>
          <a:p>
            <a:r>
              <a:rPr lang="it-IT" dirty="0" smtClean="0"/>
              <a:t>Fattore Tempo</a:t>
            </a:r>
          </a:p>
          <a:p>
            <a:pPr lvl="1"/>
            <a:r>
              <a:rPr lang="it-IT" dirty="0" smtClean="0"/>
              <a:t>Consegne imperfette (successivamente revisionate)</a:t>
            </a:r>
          </a:p>
          <a:p>
            <a:pPr lvl="1"/>
            <a:r>
              <a:rPr lang="it-IT" dirty="0" smtClean="0"/>
              <a:t>Errori (Database)</a:t>
            </a:r>
          </a:p>
          <a:p>
            <a:r>
              <a:rPr lang="it-IT" dirty="0" smtClean="0"/>
              <a:t>Aggiunte e Perdite in corsa</a:t>
            </a:r>
          </a:p>
          <a:p>
            <a:pPr lvl="1"/>
            <a:r>
              <a:rPr lang="it-IT" dirty="0" smtClean="0"/>
              <a:t>Modifiche Costanti al sistema</a:t>
            </a:r>
          </a:p>
          <a:p>
            <a:pPr lvl="1"/>
            <a:r>
              <a:rPr lang="it-IT" dirty="0" smtClean="0"/>
              <a:t>Motivazione ed interpretazione</a:t>
            </a:r>
          </a:p>
          <a:p>
            <a:r>
              <a:rPr lang="it-IT" dirty="0" smtClean="0"/>
              <a:t>Problemi = Difficoltà</a:t>
            </a:r>
          </a:p>
          <a:p>
            <a:pPr lvl="1"/>
            <a:r>
              <a:rPr lang="it-IT" dirty="0" smtClean="0"/>
              <a:t>Naturale processo di progettazione</a:t>
            </a:r>
          </a:p>
          <a:p>
            <a:pPr lvl="1">
              <a:buNone/>
            </a:pPr>
            <a:endParaRPr lang="it-IT" dirty="0" smtClean="0"/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356499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boy06_3464x346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708" y="1844824"/>
            <a:ext cx="5013176" cy="5013176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835696" y="0"/>
            <a:ext cx="54006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Progetto </a:t>
            </a:r>
            <a:r>
              <a:rPr lang="it-IT" sz="4800" b="1" dirty="0" err="1" smtClean="0">
                <a:latin typeface="+mj-lt"/>
              </a:rPr>
              <a:t>@silo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Obiettivo Raggiunto? Perché?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39552" y="1268760"/>
            <a:ext cx="8280920" cy="540060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Aderente alle aspettative </a:t>
            </a:r>
          </a:p>
          <a:p>
            <a:pPr lvl="1"/>
            <a:r>
              <a:rPr lang="it-IT" dirty="0" smtClean="0"/>
              <a:t>Familiarità</a:t>
            </a:r>
          </a:p>
          <a:p>
            <a:r>
              <a:rPr lang="it-IT" dirty="0" smtClean="0"/>
              <a:t>Struttura aziendale</a:t>
            </a:r>
          </a:p>
          <a:p>
            <a:pPr lvl="1"/>
            <a:r>
              <a:rPr lang="it-IT" dirty="0" smtClean="0"/>
              <a:t>Nessuna Variazione</a:t>
            </a:r>
          </a:p>
          <a:p>
            <a:pPr lvl="1"/>
            <a:r>
              <a:rPr lang="it-IT" dirty="0" smtClean="0"/>
              <a:t>Ingrato ai processi già noti</a:t>
            </a:r>
          </a:p>
          <a:p>
            <a:r>
              <a:rPr lang="it-IT" dirty="0" smtClean="0"/>
              <a:t>Documentazione Solida</a:t>
            </a:r>
          </a:p>
          <a:p>
            <a:pPr lvl="1"/>
            <a:r>
              <a:rPr lang="it-IT" dirty="0" smtClean="0"/>
              <a:t>Raffinata (revisionata, incrocio)</a:t>
            </a:r>
          </a:p>
          <a:p>
            <a:pPr lvl="1"/>
            <a:r>
              <a:rPr lang="it-IT" dirty="0" smtClean="0"/>
              <a:t>Crescita costante</a:t>
            </a:r>
          </a:p>
          <a:p>
            <a:pPr lvl="1"/>
            <a:r>
              <a:rPr lang="it-IT" dirty="0" smtClean="0"/>
              <a:t>Ottima Tracciabilità</a:t>
            </a:r>
          </a:p>
          <a:p>
            <a:r>
              <a:rPr lang="it-IT" dirty="0" smtClean="0"/>
              <a:t>Usare </a:t>
            </a:r>
            <a:r>
              <a:rPr lang="it-IT" dirty="0" err="1" smtClean="0"/>
              <a:t>@silo</a:t>
            </a:r>
            <a:r>
              <a:rPr lang="it-IT" dirty="0" smtClean="0"/>
              <a:t> senza accorgersene</a:t>
            </a:r>
          </a:p>
          <a:p>
            <a:pPr lvl="1"/>
            <a:r>
              <a:rPr lang="it-IT" dirty="0" smtClean="0"/>
              <a:t>Stessi processi, con maggiore velocità ed efficienza </a:t>
            </a:r>
          </a:p>
          <a:p>
            <a:pPr lvl="1"/>
            <a:endParaRPr lang="it-IT" dirty="0" smtClean="0"/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374804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erdinando\Documents\Università\IS\RAD\3 - Sistema proposto\attor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764704"/>
            <a:ext cx="7272808" cy="6093296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2141887" y="0"/>
            <a:ext cx="48621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Attori del Sistema </a:t>
            </a:r>
          </a:p>
          <a:p>
            <a:pPr algn="ctr"/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587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1043608" y="0"/>
            <a:ext cx="70021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Principali del Sottosistema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5122" name="Picture 2" descr="C:\Users\Ferdinando\Desktop\attor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764703"/>
            <a:ext cx="7260655" cy="60932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792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2197459" y="404664"/>
            <a:ext cx="46116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Generalizzazioni  </a:t>
            </a:r>
          </a:p>
          <a:p>
            <a:pPr algn="ctr"/>
            <a:r>
              <a:rPr lang="it-IT" sz="2800" b="1" dirty="0" smtClean="0">
                <a:latin typeface="+mj-lt"/>
              </a:rPr>
              <a:t>Trasformazioni  e  Aggiunte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2060848"/>
            <a:ext cx="7200800" cy="45365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Aggiunte</a:t>
            </a:r>
          </a:p>
          <a:p>
            <a:pPr lvl="1"/>
            <a:r>
              <a:rPr lang="it-IT" dirty="0" smtClean="0"/>
              <a:t>Durante il processo di Analisi e </a:t>
            </a:r>
            <a:r>
              <a:rPr lang="it-IT" dirty="0" err="1" smtClean="0"/>
              <a:t>oltre…</a:t>
            </a:r>
            <a:r>
              <a:rPr lang="it-IT" dirty="0" smtClean="0"/>
              <a:t>.</a:t>
            </a:r>
          </a:p>
          <a:p>
            <a:pPr lvl="1"/>
            <a:r>
              <a:rPr lang="it-IT" dirty="0" smtClean="0"/>
              <a:t>Migliorare o Ottimizzare</a:t>
            </a:r>
          </a:p>
          <a:p>
            <a:r>
              <a:rPr lang="it-IT" dirty="0" smtClean="0"/>
              <a:t>Trasformazioni e Generalizzazioni</a:t>
            </a:r>
          </a:p>
          <a:p>
            <a:pPr lvl="1"/>
            <a:r>
              <a:rPr lang="it-IT" dirty="0" smtClean="0"/>
              <a:t>Normale evoluzione del sistema</a:t>
            </a:r>
          </a:p>
          <a:p>
            <a:pPr lvl="1"/>
            <a:r>
              <a:rPr lang="it-IT" dirty="0" smtClean="0"/>
              <a:t>Scalabilità di dominio</a:t>
            </a:r>
          </a:p>
          <a:p>
            <a:r>
              <a:rPr lang="it-IT" dirty="0" smtClean="0"/>
              <a:t>Riportate e descritte nell’evoluzione del RAD</a:t>
            </a:r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36757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971600" y="1"/>
            <a:ext cx="691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Use</a:t>
            </a:r>
            <a:r>
              <a:rPr lang="it-IT" sz="4800" b="1" dirty="0" smtClean="0">
                <a:latin typeface="+mj-lt"/>
              </a:rPr>
              <a:t> case </a:t>
            </a:r>
            <a:r>
              <a:rPr lang="it-IT" sz="4800" b="1" dirty="0" err="1" smtClean="0">
                <a:latin typeface="+mj-lt"/>
              </a:rPr>
              <a:t>Diagram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Prima versione RAD 1.0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6146" name="Picture 2" descr="C:\Users\Ferdinando\Desktop\UCD Prim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196752"/>
            <a:ext cx="7200799" cy="566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5474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971600" y="1"/>
            <a:ext cx="691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Use</a:t>
            </a:r>
            <a:r>
              <a:rPr lang="it-IT" sz="4800" b="1" dirty="0" smtClean="0">
                <a:latin typeface="+mj-lt"/>
              </a:rPr>
              <a:t> case </a:t>
            </a:r>
            <a:r>
              <a:rPr lang="it-IT" sz="4800" b="1" dirty="0" err="1" smtClean="0">
                <a:latin typeface="+mj-lt"/>
              </a:rPr>
              <a:t>Diagram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Seconda versione RAD 2.0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1026" name="Picture 2" descr="C:\Users\Ferdinando\Desktop\Nuova cartella\2v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1196752"/>
            <a:ext cx="6840760" cy="566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2853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971600" y="1"/>
            <a:ext cx="691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Use</a:t>
            </a:r>
            <a:r>
              <a:rPr lang="it-IT" sz="4800" b="1" dirty="0" smtClean="0">
                <a:latin typeface="+mj-lt"/>
              </a:rPr>
              <a:t> case </a:t>
            </a:r>
            <a:r>
              <a:rPr lang="it-IT" sz="4800" b="1" dirty="0" err="1" smtClean="0">
                <a:latin typeface="+mj-lt"/>
              </a:rPr>
              <a:t>Diagram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Ultima versione RAD 4.0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2050" name="Picture 2" descr="C:\Users\Ferdinando\Desktop\Nuova cartella\UCD final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196752"/>
            <a:ext cx="7560840" cy="566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2008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971600" y="0"/>
            <a:ext cx="691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Use</a:t>
            </a:r>
            <a:r>
              <a:rPr lang="it-IT" sz="4800" b="1" dirty="0" smtClean="0">
                <a:latin typeface="+mj-lt"/>
              </a:rPr>
              <a:t> case </a:t>
            </a:r>
            <a:r>
              <a:rPr lang="it-IT" sz="4800" b="1" dirty="0" err="1" smtClean="0">
                <a:latin typeface="+mj-lt"/>
              </a:rPr>
              <a:t>Diagram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Prima versione </a:t>
            </a:r>
            <a:r>
              <a:rPr lang="it-IT" sz="2800" b="1" dirty="0" err="1" smtClean="0">
                <a:latin typeface="+mj-lt"/>
              </a:rPr>
              <a:t>GestioneDatiPersonali</a:t>
            </a:r>
            <a:r>
              <a:rPr lang="it-IT" sz="2800" b="1" dirty="0" smtClean="0">
                <a:latin typeface="+mj-lt"/>
              </a:rPr>
              <a:t>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2050" name="Picture 2" descr="C:\Users\Ferdinando\Desktop\Immagine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96752"/>
            <a:ext cx="9144000" cy="566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2035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971600" y="0"/>
            <a:ext cx="691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Use</a:t>
            </a:r>
            <a:r>
              <a:rPr lang="it-IT" sz="4800" b="1" dirty="0" smtClean="0">
                <a:latin typeface="+mj-lt"/>
              </a:rPr>
              <a:t> case </a:t>
            </a:r>
            <a:r>
              <a:rPr lang="it-IT" sz="4800" b="1" dirty="0" err="1" smtClean="0">
                <a:latin typeface="+mj-lt"/>
              </a:rPr>
              <a:t>Diagram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Ultima versione </a:t>
            </a:r>
            <a:r>
              <a:rPr lang="it-IT" sz="2800" b="1" dirty="0" err="1" smtClean="0">
                <a:latin typeface="+mj-lt"/>
              </a:rPr>
              <a:t>GestioneDati</a:t>
            </a:r>
            <a:r>
              <a:rPr lang="it-IT" sz="2800" b="1" dirty="0" smtClean="0">
                <a:latin typeface="+mj-lt"/>
              </a:rPr>
              <a:t> personali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1026" name="Picture 2" descr="C:\Users\Ferdinando\Documents\Università\IS\RAD\Casi d'uso\Atsilo1\Gestione Dati personali\UCD_A_3 GestioneDatiPersonaliComplet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96752"/>
            <a:ext cx="9144000" cy="566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1102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1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645024"/>
            <a:ext cx="3635896" cy="272692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883362" y="500042"/>
            <a:ext cx="52362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Obiettivo </a:t>
            </a:r>
            <a:r>
              <a:rPr lang="it-IT" sz="4800" b="1" dirty="0">
                <a:latin typeface="+mj-lt"/>
              </a:rPr>
              <a:t>P</a:t>
            </a:r>
            <a:r>
              <a:rPr lang="it-IT" sz="4800" b="1" dirty="0" smtClean="0">
                <a:latin typeface="+mj-lt"/>
              </a:rPr>
              <a:t>rincipale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395536" y="3573016"/>
            <a:ext cx="82868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A dirlo sembra una cosa molto semplice ma non è stato affatto cosi.</a:t>
            </a:r>
            <a:endParaRPr lang="it-IT" sz="2800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1772816"/>
            <a:ext cx="7920880" cy="16561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Semplificazione della presentazione ed elaborazione delle richieste da parte degli utenti</a:t>
            </a:r>
          </a:p>
          <a:p>
            <a:pPr lvl="1"/>
            <a:r>
              <a:rPr lang="it-IT" dirty="0" smtClean="0"/>
              <a:t>Obiettivo raggiunto e risolto con successo.</a:t>
            </a:r>
          </a:p>
        </p:txBody>
      </p:sp>
    </p:spTree>
    <p:extLst>
      <p:ext uri="{BB962C8B-B14F-4D97-AF65-F5344CB8AC3E}">
        <p14:creationId xmlns:p14="http://schemas.microsoft.com/office/powerpoint/2010/main" val="29275067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11760" y="2636912"/>
            <a:ext cx="409644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Teams</a:t>
            </a:r>
            <a:r>
              <a:rPr lang="it-IT" sz="2800" b="1" dirty="0" smtClean="0">
                <a:latin typeface="+mj-lt"/>
              </a:rPr>
              <a:t> di Sviluppo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467544" y="1484784"/>
            <a:ext cx="8208912" cy="136815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 smtClean="0"/>
              <a:t>Sistema</a:t>
            </a:r>
            <a:r>
              <a:rPr lang="en-US" dirty="0" smtClean="0"/>
              <a:t> Software per  </a:t>
            </a:r>
            <a:r>
              <a:rPr lang="en-US" dirty="0" err="1" smtClean="0"/>
              <a:t>migliorare</a:t>
            </a:r>
            <a:r>
              <a:rPr lang="en-US" dirty="0" smtClean="0"/>
              <a:t> </a:t>
            </a:r>
            <a:r>
              <a:rPr lang="en-US" dirty="0" err="1" smtClean="0"/>
              <a:t>ed</a:t>
            </a:r>
            <a:r>
              <a:rPr lang="en-US" dirty="0" smtClean="0"/>
              <a:t> </a:t>
            </a:r>
            <a:r>
              <a:rPr lang="en-US" dirty="0" err="1" smtClean="0"/>
              <a:t>ottimizzare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servizio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asilo</a:t>
            </a:r>
            <a:r>
              <a:rPr lang="en-US" dirty="0" smtClean="0"/>
              <a:t> </a:t>
            </a:r>
            <a:r>
              <a:rPr lang="en-US" dirty="0" err="1" smtClean="0"/>
              <a:t>nido</a:t>
            </a:r>
            <a:r>
              <a:rPr lang="en-US" dirty="0" smtClean="0"/>
              <a:t> </a:t>
            </a:r>
            <a:r>
              <a:rPr lang="en-US" dirty="0" err="1" smtClean="0"/>
              <a:t>messo</a:t>
            </a:r>
            <a:r>
              <a:rPr lang="en-US" dirty="0" smtClean="0"/>
              <a:t> a </a:t>
            </a:r>
            <a:r>
              <a:rPr lang="en-US" dirty="0" err="1" smtClean="0"/>
              <a:t>disposizione</a:t>
            </a:r>
            <a:r>
              <a:rPr lang="en-US" dirty="0" smtClean="0"/>
              <a:t> </a:t>
            </a:r>
            <a:r>
              <a:rPr lang="en-US" dirty="0" err="1" smtClean="0"/>
              <a:t>dell’università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Fisciano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467544" y="3789040"/>
            <a:ext cx="5111750" cy="192168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endParaRPr lang="it-IT" dirty="0" smtClean="0"/>
          </a:p>
          <a:p>
            <a:pPr lvl="1"/>
            <a:r>
              <a:rPr lang="it-IT" dirty="0" smtClean="0"/>
              <a:t>Sottosistema Accessi</a:t>
            </a:r>
          </a:p>
          <a:p>
            <a:pPr lvl="1"/>
            <a:r>
              <a:rPr lang="it-IT" dirty="0" smtClean="0"/>
              <a:t>Sottosistema </a:t>
            </a:r>
            <a:r>
              <a:rPr lang="it-IT" dirty="0" err="1" smtClean="0"/>
              <a:t>……</a:t>
            </a:r>
            <a:endParaRPr lang="it-IT" dirty="0" smtClean="0"/>
          </a:p>
          <a:p>
            <a:pPr lvl="1"/>
            <a:r>
              <a:rPr lang="it-IT" dirty="0" smtClean="0"/>
              <a:t>Sottosistema </a:t>
            </a:r>
            <a:r>
              <a:rPr lang="it-IT" dirty="0" err="1" smtClean="0"/>
              <a:t>……</a:t>
            </a:r>
            <a:endParaRPr lang="it-IT" dirty="0" smtClean="0"/>
          </a:p>
        </p:txBody>
      </p:sp>
      <p:sp>
        <p:nvSpPr>
          <p:cNvPr id="6" name="CasellaDiTesto 5"/>
          <p:cNvSpPr txBox="1"/>
          <p:nvPr/>
        </p:nvSpPr>
        <p:spPr>
          <a:xfrm>
            <a:off x="2636168" y="341041"/>
            <a:ext cx="409644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Progetto </a:t>
            </a:r>
            <a:r>
              <a:rPr lang="it-IT" sz="4800" b="1" dirty="0" err="1" smtClean="0">
                <a:latin typeface="+mj-lt"/>
              </a:rPr>
              <a:t>@silo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Finalità e obiettivo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3" name="Immagine 2" descr="team_arranged_villain_3d_hd_pictur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4085212"/>
            <a:ext cx="3672408" cy="275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93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2a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745502"/>
            <a:ext cx="3532715" cy="2237386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611560" y="1052736"/>
            <a:ext cx="2143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 smtClean="0"/>
              <a:t>Idea …</a:t>
            </a:r>
            <a:endParaRPr lang="it-IT" sz="4800" b="1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83568" y="2636912"/>
            <a:ext cx="7920880" cy="352839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Sistema di presentazione on-line delle domande di iscrizione per il proprio bambino</a:t>
            </a:r>
          </a:p>
          <a:p>
            <a:pPr lvl="1"/>
            <a:r>
              <a:rPr lang="it-IT" dirty="0" smtClean="0"/>
              <a:t>Sito internet che permette di:</a:t>
            </a:r>
          </a:p>
          <a:p>
            <a:pPr lvl="2"/>
            <a:r>
              <a:rPr lang="it-IT" dirty="0" smtClean="0"/>
              <a:t>Consultare il bando</a:t>
            </a:r>
          </a:p>
          <a:p>
            <a:pPr lvl="2"/>
            <a:r>
              <a:rPr lang="it-IT" dirty="0" smtClean="0"/>
              <a:t>Compilare una eventuale domanda di iscrizione online </a:t>
            </a:r>
            <a:r>
              <a:rPr lang="it-IT" b="1" dirty="0" smtClean="0"/>
              <a:t>(completa di tutti i campi)</a:t>
            </a:r>
            <a:endParaRPr lang="it-IT" dirty="0" smtClean="0"/>
          </a:p>
          <a:p>
            <a:pPr lvl="2"/>
            <a:r>
              <a:rPr lang="it-IT" dirty="0" smtClean="0"/>
              <a:t>Inviare la domanda compilata</a:t>
            </a:r>
          </a:p>
          <a:p>
            <a:pPr lvl="2"/>
            <a:r>
              <a:rPr lang="it-IT" dirty="0" smtClean="0"/>
              <a:t>Mostrare la graduatoria</a:t>
            </a:r>
          </a:p>
        </p:txBody>
      </p:sp>
    </p:spTree>
    <p:extLst>
      <p:ext uri="{BB962C8B-B14F-4D97-AF65-F5344CB8AC3E}">
        <p14:creationId xmlns:p14="http://schemas.microsoft.com/office/powerpoint/2010/main" val="338907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tonio\Desktop\SC parte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1438277"/>
            <a:ext cx="7870844" cy="5276871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642910" y="285728"/>
            <a:ext cx="4500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smtClean="0"/>
              <a:t>Prima versione del sistema</a:t>
            </a:r>
            <a:endParaRPr lang="it-IT" sz="2800" b="1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642910" y="857232"/>
            <a:ext cx="785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Esempio di uno scenario per la presentazione della domanda di iscrizione (parte 1)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8112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ntonio\Desktop\SC part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1643050"/>
            <a:ext cx="7858180" cy="4705367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714348" y="928670"/>
            <a:ext cx="785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Esempio di uno scenario per la presentazione della domanda di iscrizione (parte 2)</a:t>
            </a:r>
            <a:endParaRPr lang="it-IT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3857620" y="6286520"/>
            <a:ext cx="1071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smtClean="0"/>
              <a:t>SC_A_4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311375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x 3d_villain_hd_pictures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3861048"/>
            <a:ext cx="3131840" cy="313184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79512" y="980728"/>
            <a:ext cx="87154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 smtClean="0"/>
              <a:t>“Solo perché voi avete sofferto quando vi siete iscritti all'università non è detto che debbano farlo tutti” (</a:t>
            </a:r>
            <a:r>
              <a:rPr lang="it-IT" sz="4800" dirty="0" err="1" smtClean="0"/>
              <a:t>cit</a:t>
            </a:r>
            <a:r>
              <a:rPr lang="it-IT" sz="4800" dirty="0" smtClean="0"/>
              <a:t> F. </a:t>
            </a:r>
            <a:r>
              <a:rPr lang="it-IT" sz="4800" dirty="0" err="1" smtClean="0"/>
              <a:t>Ferrucci</a:t>
            </a:r>
            <a:r>
              <a:rPr lang="it-IT" sz="4800" dirty="0" smtClean="0"/>
              <a:t>)</a:t>
            </a:r>
            <a:endParaRPr lang="it-IT" sz="4800" dirty="0"/>
          </a:p>
        </p:txBody>
      </p:sp>
    </p:spTree>
    <p:extLst>
      <p:ext uri="{BB962C8B-B14F-4D97-AF65-F5344CB8AC3E}">
        <p14:creationId xmlns:p14="http://schemas.microsoft.com/office/powerpoint/2010/main" val="312822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team_meeting_villain_3d_hd_pictur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12" y="2852936"/>
            <a:ext cx="6675108" cy="4005064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51520" y="1268760"/>
            <a:ext cx="2786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 smtClean="0"/>
              <a:t>Idea V.2</a:t>
            </a:r>
            <a:endParaRPr lang="it-IT" sz="4800" b="1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251520" y="2636912"/>
            <a:ext cx="82868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La versione precedente non ha soddisfatto il committente quindi abbiamo pensato di </a:t>
            </a:r>
            <a:r>
              <a:rPr lang="it-IT" b="1" dirty="0" smtClean="0"/>
              <a:t>dividere l’iscrizione in due parti:</a:t>
            </a:r>
          </a:p>
          <a:p>
            <a:endParaRPr lang="it-IT" dirty="0" smtClean="0"/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Creazione di un account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Compilazione della domanda di iscrizione </a:t>
            </a:r>
          </a:p>
          <a:p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352646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ntonio\Desktop\UC accou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714356"/>
            <a:ext cx="7858180" cy="5884878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3357554" y="6550223"/>
            <a:ext cx="221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 smtClean="0"/>
              <a:t>UC_A_46 Creazione account</a:t>
            </a:r>
            <a:endParaRPr lang="it-IT" sz="1400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571472" y="214290"/>
            <a:ext cx="614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Caso d’uso per la creazione dell’account con i dati da compilare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415373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ntonio\Desktop\Uc iscr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1071546"/>
            <a:ext cx="8215370" cy="5534027"/>
          </a:xfrm>
          <a:prstGeom prst="rect">
            <a:avLst/>
          </a:prstGeom>
          <a:noFill/>
        </p:spPr>
      </p:pic>
      <p:sp>
        <p:nvSpPr>
          <p:cNvPr id="4" name="CasellaDiTesto 3"/>
          <p:cNvSpPr txBox="1"/>
          <p:nvPr/>
        </p:nvSpPr>
        <p:spPr>
          <a:xfrm>
            <a:off x="500034" y="428604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Caso d’uso per l’iscrizione del bambino (parte 1)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58461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Antonio\Desktop\Uc iscr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928670"/>
            <a:ext cx="8215370" cy="3609975"/>
          </a:xfrm>
          <a:prstGeom prst="rect">
            <a:avLst/>
          </a:prstGeom>
          <a:noFill/>
        </p:spPr>
      </p:pic>
      <p:sp>
        <p:nvSpPr>
          <p:cNvPr id="5" name="CasellaDiTesto 4"/>
          <p:cNvSpPr txBox="1"/>
          <p:nvPr/>
        </p:nvSpPr>
        <p:spPr>
          <a:xfrm>
            <a:off x="500034" y="285728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Caso d’uso per l’iscrizione del bambino (parte 2)</a:t>
            </a:r>
            <a:endParaRPr lang="it-IT" b="1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571472" y="4500570"/>
            <a:ext cx="807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 smtClean="0"/>
              <a:t>UC_A_4 Compila modulo di iscrizione per personale universitario e studenti </a:t>
            </a:r>
            <a:endParaRPr lang="it-IT" sz="1400" dirty="0"/>
          </a:p>
        </p:txBody>
      </p:sp>
      <p:sp>
        <p:nvSpPr>
          <p:cNvPr id="9" name="Fumetto 2 8"/>
          <p:cNvSpPr/>
          <p:nvPr/>
        </p:nvSpPr>
        <p:spPr>
          <a:xfrm>
            <a:off x="714348" y="5000636"/>
            <a:ext cx="8001056" cy="1428760"/>
          </a:xfrm>
          <a:prstGeom prst="wedgeRoundRectCallout">
            <a:avLst>
              <a:gd name="adj1" fmla="val -5411"/>
              <a:gd name="adj2" fmla="val -117307"/>
              <a:gd name="adj3" fmla="val 16667"/>
            </a:avLst>
          </a:prstGeom>
          <a:solidFill>
            <a:schemeClr val="bg2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dirty="0" smtClean="0"/>
          </a:p>
          <a:p>
            <a:pPr algn="ctr"/>
            <a:r>
              <a:rPr lang="it-IT" sz="2400" dirty="0" smtClean="0"/>
              <a:t>Nel caso il genitore chiude la finestra il sistema chiede di salvare i dati compilati in modo da ricaricarli alla prossima riapertura.</a:t>
            </a:r>
          </a:p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097124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3d_villain_hd_pictures4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2490192"/>
            <a:ext cx="3275856" cy="4367808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85720" y="2285992"/>
            <a:ext cx="86439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Il genitore è l’utente che iscrive il proprio figlio all’asilo e può essere di tre tipi: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Personale universitario e studenti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Residenti di </a:t>
            </a:r>
            <a:r>
              <a:rPr lang="it-IT" dirty="0" err="1" smtClean="0"/>
              <a:t>Fisciano</a:t>
            </a:r>
            <a:r>
              <a:rPr lang="it-IT" dirty="0" smtClean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Altro utente</a:t>
            </a:r>
          </a:p>
          <a:p>
            <a:endParaRPr lang="it-IT" dirty="0" smtClean="0"/>
          </a:p>
          <a:p>
            <a:endParaRPr lang="it-IT" dirty="0" smtClean="0"/>
          </a:p>
          <a:p>
            <a:r>
              <a:rPr lang="it-IT" b="1" dirty="0" smtClean="0"/>
              <a:t>Passo 1</a:t>
            </a:r>
            <a:r>
              <a:rPr lang="it-IT" dirty="0" smtClean="0"/>
              <a:t>: Creazione dell’</a:t>
            </a:r>
            <a:r>
              <a:rPr lang="it-IT" dirty="0" err="1" smtClean="0"/>
              <a:t>accuont</a:t>
            </a:r>
            <a:endParaRPr lang="it-IT" dirty="0" smtClean="0"/>
          </a:p>
          <a:p>
            <a:r>
              <a:rPr lang="it-IT" b="1" dirty="0" smtClean="0"/>
              <a:t>Passo 2</a:t>
            </a:r>
            <a:r>
              <a:rPr lang="it-IT" dirty="0" smtClean="0"/>
              <a:t>: Compilazione della domanda di iscrizione</a:t>
            </a:r>
          </a:p>
          <a:p>
            <a:endParaRPr lang="it-IT" dirty="0" smtClean="0"/>
          </a:p>
          <a:p>
            <a:endParaRPr lang="it-IT" dirty="0" smtClean="0"/>
          </a:p>
          <a:p>
            <a:r>
              <a:rPr lang="it-IT" dirty="0" smtClean="0"/>
              <a:t>Ad iscrizione completa queste sono le operazioni: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Visualizzare e modificare i dati inseriti durante l’iscrizione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Visualizzare e modificare i dati del proprio bambino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Visualizzare lo stato della propria iscrizione</a:t>
            </a:r>
            <a:endParaRPr lang="it-IT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285720" y="1357298"/>
            <a:ext cx="5786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smtClean="0"/>
              <a:t>Primo approccio ad “</a:t>
            </a:r>
            <a:r>
              <a:rPr lang="it-IT" sz="2800" b="1" dirty="0" err="1" smtClean="0"/>
              <a:t>@silo</a:t>
            </a:r>
            <a:r>
              <a:rPr lang="it-IT" sz="2800" b="1" dirty="0" smtClean="0"/>
              <a:t>”</a:t>
            </a:r>
            <a:endParaRPr lang="it-IT" sz="2800" b="1" dirty="0"/>
          </a:p>
        </p:txBody>
      </p:sp>
    </p:spTree>
    <p:extLst>
      <p:ext uri="{BB962C8B-B14F-4D97-AF65-F5344CB8AC3E}">
        <p14:creationId xmlns:p14="http://schemas.microsoft.com/office/powerpoint/2010/main" val="39024460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85720" y="1000108"/>
            <a:ext cx="3286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smtClean="0"/>
              <a:t>Chi fa cosa …</a:t>
            </a:r>
            <a:endParaRPr lang="it-IT" sz="2800" b="1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285720" y="1785927"/>
            <a:ext cx="86439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L’impiegato del diritto allo studio </a:t>
            </a:r>
            <a:r>
              <a:rPr lang="it-IT" dirty="0" smtClean="0"/>
              <a:t>può compiere sono: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Inserimento delle specifiche del bando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Modifica delle specifiche del bando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Assegna punteggio 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Eliminazione bambino</a:t>
            </a:r>
          </a:p>
          <a:p>
            <a:endParaRPr lang="it-IT" dirty="0" smtClean="0"/>
          </a:p>
          <a:p>
            <a:pPr>
              <a:buFont typeface="Arial" pitchFamily="34" charset="0"/>
              <a:buChar char="•"/>
            </a:pPr>
            <a:endParaRPr lang="it-IT" dirty="0" smtClean="0"/>
          </a:p>
          <a:p>
            <a:r>
              <a:rPr lang="it-IT" b="1" dirty="0" smtClean="0"/>
              <a:t>L’impiegato dell’asilo</a:t>
            </a:r>
            <a:r>
              <a:rPr lang="it-IT" dirty="0" smtClean="0"/>
              <a:t>, per questa fase, può fare come: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Convalida iscrizione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Visualizza lista delle iscrizioni non convalidate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Modifica i certificati di iscrizione</a:t>
            </a:r>
            <a:endParaRPr lang="it-IT" dirty="0"/>
          </a:p>
        </p:txBody>
      </p:sp>
      <p:pic>
        <p:nvPicPr>
          <p:cNvPr id="6" name="Immagine 5" descr="3d_villain_hd_pictures4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2490192"/>
            <a:ext cx="3275856" cy="436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7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Hot </a:t>
            </a:r>
            <a:r>
              <a:rPr lang="it-IT" sz="2800" b="1" dirty="0" err="1" smtClean="0">
                <a:latin typeface="+mj-lt"/>
              </a:rPr>
              <a:t>Points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3140968"/>
            <a:ext cx="7344816" cy="230425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Registrazione e Accesso</a:t>
            </a:r>
          </a:p>
          <a:p>
            <a:r>
              <a:rPr lang="it-IT" dirty="0" smtClean="0"/>
              <a:t>Presentazione Domanda on-Line</a:t>
            </a:r>
          </a:p>
          <a:p>
            <a:r>
              <a:rPr lang="it-IT" dirty="0" smtClean="0"/>
              <a:t>Creazione, modifica, consultazione Graduatoria</a:t>
            </a:r>
          </a:p>
          <a:p>
            <a:r>
              <a:rPr lang="it-IT" dirty="0" smtClean="0"/>
              <a:t>Creazione,modifica, consultazioni Classi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611560" y="1988840"/>
            <a:ext cx="5111750" cy="57606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Principali</a:t>
            </a:r>
            <a:r>
              <a:rPr lang="en-US" dirty="0" smtClean="0"/>
              <a:t> </a:t>
            </a:r>
            <a:r>
              <a:rPr lang="en-US" dirty="0" err="1" smtClean="0"/>
              <a:t>punti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realizzazione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3" name="Immagine 2" descr="26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1340768"/>
            <a:ext cx="2224742" cy="278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1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tonio\Desktop\at-silo\RAD\Casi d'uso\Atsilo1\Gestione Dati personali\UCD_A_3 GestioneDatiPersonaliComplet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CasellaDiTesto 4"/>
          <p:cNvSpPr txBox="1"/>
          <p:nvPr/>
        </p:nvSpPr>
        <p:spPr>
          <a:xfrm>
            <a:off x="0" y="6550223"/>
            <a:ext cx="4357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/>
              <a:t>UCD_A_3 Gestione Dati Personali Completo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77795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14282" y="1000108"/>
            <a:ext cx="5000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smtClean="0"/>
              <a:t>Come e chi gestisce gli iscritti</a:t>
            </a:r>
            <a:endParaRPr lang="it-IT" sz="2800" b="1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214282" y="2214554"/>
            <a:ext cx="87154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Impiegato dell’asilo: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Visualizzare i candidati per stato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Visualizzare i candidati n base ai servizi richiesti 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Assegnargli una classe</a:t>
            </a:r>
          </a:p>
          <a:p>
            <a:pPr>
              <a:buFont typeface="Arial" pitchFamily="34" charset="0"/>
              <a:buChar char="•"/>
            </a:pPr>
            <a:endParaRPr lang="it-IT" dirty="0"/>
          </a:p>
          <a:p>
            <a:r>
              <a:rPr lang="it-IT" dirty="0" smtClean="0"/>
              <a:t>Direttore: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Aggiungi classe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Elimina classe</a:t>
            </a:r>
          </a:p>
          <a:p>
            <a:endParaRPr lang="it-IT" dirty="0" smtClean="0"/>
          </a:p>
          <a:p>
            <a:r>
              <a:rPr lang="it-IT" dirty="0" smtClean="0"/>
              <a:t>Delegato del rettore: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Conferma assegnazione classe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Rifiuta assegnazione classe</a:t>
            </a:r>
          </a:p>
        </p:txBody>
      </p:sp>
      <p:pic>
        <p:nvPicPr>
          <p:cNvPr id="4" name="Immagine 3" descr="3d_villain_hd_pictures4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2490192"/>
            <a:ext cx="3275856" cy="436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7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ntonio\Desktop\at-silo\RAD\Casi d'uso\Atsilo1\Gestione Iscritti\UCD_A_2_Gestione iscritti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6858016" y="6286520"/>
            <a:ext cx="2000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/>
              <a:t>UCD A 2 Gestione iscritti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76387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571472" y="1214422"/>
            <a:ext cx="4286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smtClean="0"/>
              <a:t>RAD: </a:t>
            </a:r>
            <a:r>
              <a:rPr lang="it-IT" sz="2800" b="1" dirty="0" smtClean="0"/>
              <a:t>Pro</a:t>
            </a:r>
            <a:r>
              <a:rPr lang="it-IT" sz="3200" b="1" dirty="0" smtClean="0"/>
              <a:t> e contro</a:t>
            </a:r>
            <a:endParaRPr lang="it-IT" sz="3200" b="1" dirty="0"/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539552" y="2348880"/>
            <a:ext cx="7920880" cy="379476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b="1" i="1" dirty="0" smtClean="0"/>
              <a:t>Pro</a:t>
            </a:r>
            <a:r>
              <a:rPr lang="it-IT" b="1" i="1" dirty="0" smtClean="0"/>
              <a:t>:</a:t>
            </a:r>
            <a:endParaRPr lang="it-IT" dirty="0"/>
          </a:p>
          <a:p>
            <a:pPr lvl="1"/>
            <a:r>
              <a:rPr lang="it-IT" sz="1800" dirty="0" smtClean="0"/>
              <a:t>Revisioni incrociate</a:t>
            </a:r>
          </a:p>
          <a:p>
            <a:pPr lvl="1"/>
            <a:r>
              <a:rPr lang="it-IT" sz="1800" dirty="0" smtClean="0"/>
              <a:t>Modellazione accurata  </a:t>
            </a:r>
          </a:p>
          <a:p>
            <a:pPr lvl="1"/>
            <a:r>
              <a:rPr lang="it-IT" sz="1800" dirty="0" smtClean="0"/>
              <a:t>Attori progettati nell’ottica dell’aggiornamento del RAD</a:t>
            </a:r>
          </a:p>
          <a:p>
            <a:pPr lvl="1"/>
            <a:endParaRPr lang="it-IT" sz="1800" dirty="0" smtClean="0"/>
          </a:p>
          <a:p>
            <a:pPr lvl="1">
              <a:buNone/>
            </a:pPr>
            <a:endParaRPr lang="it-IT" sz="1800" dirty="0" smtClean="0"/>
          </a:p>
          <a:p>
            <a:r>
              <a:rPr lang="it-IT" sz="2400" b="1" i="1" dirty="0" smtClean="0"/>
              <a:t>Contro</a:t>
            </a:r>
            <a:r>
              <a:rPr lang="it-IT" b="1" i="1" dirty="0" smtClean="0"/>
              <a:t>:</a:t>
            </a:r>
            <a:endParaRPr lang="it-IT" dirty="0" smtClean="0"/>
          </a:p>
          <a:p>
            <a:pPr lvl="1"/>
            <a:r>
              <a:rPr lang="it-IT" sz="1800" dirty="0" smtClean="0"/>
              <a:t>Nonostante numerose revisioni ci sono ancora delle</a:t>
            </a:r>
          </a:p>
          <a:p>
            <a:pPr marL="393192" lvl="1" indent="0">
              <a:buNone/>
            </a:pPr>
            <a:r>
              <a:rPr lang="it-IT" sz="1800" dirty="0" smtClean="0"/>
              <a:t>     imperfezioni</a:t>
            </a:r>
          </a:p>
          <a:p>
            <a:pPr lvl="1">
              <a:buNone/>
            </a:pPr>
            <a:endParaRPr lang="it-IT" dirty="0" smtClean="0"/>
          </a:p>
          <a:p>
            <a:pPr lvl="1">
              <a:buNone/>
            </a:pPr>
            <a:endParaRPr lang="it-IT" dirty="0" smtClean="0"/>
          </a:p>
        </p:txBody>
      </p:sp>
      <p:pic>
        <p:nvPicPr>
          <p:cNvPr id="5" name="Immagine 4" descr="2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628800"/>
            <a:ext cx="2219739" cy="1664804"/>
          </a:xfrm>
          <a:prstGeom prst="rect">
            <a:avLst/>
          </a:prstGeom>
        </p:spPr>
      </p:pic>
      <p:pic>
        <p:nvPicPr>
          <p:cNvPr id="6" name="Immagine 5" descr="19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4293096"/>
            <a:ext cx="2555776" cy="191683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97268" y="476672"/>
            <a:ext cx="34644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>
                <a:latin typeface="+mj-lt"/>
              </a:rPr>
              <a:t>G</a:t>
            </a:r>
            <a:r>
              <a:rPr lang="it-IT" sz="4800" b="1" dirty="0" err="1" smtClean="0">
                <a:latin typeface="+mj-lt"/>
              </a:rPr>
              <a:t>oals</a:t>
            </a:r>
            <a:endParaRPr lang="it-IT" sz="4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2132856"/>
            <a:ext cx="8208912" cy="39379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Definiamo le fondamenta dello sviluppo del sistema.</a:t>
            </a:r>
          </a:p>
          <a:p>
            <a:endParaRPr lang="it-IT" dirty="0"/>
          </a:p>
          <a:p>
            <a:pPr marL="0" indent="0">
              <a:buNone/>
            </a:pPr>
            <a:r>
              <a:rPr lang="it-IT" b="1" dirty="0"/>
              <a:t>Regole d’oro </a:t>
            </a:r>
            <a:r>
              <a:rPr lang="it-IT" dirty="0"/>
              <a:t>per l’implementazione: definiamo limiti ed obiettivi fondamentali che il nostro sistema deve portare a termine.</a:t>
            </a:r>
          </a:p>
        </p:txBody>
      </p:sp>
      <p:pic>
        <p:nvPicPr>
          <p:cNvPr id="3" name="Immagine 2" descr="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4185084"/>
            <a:ext cx="3563888" cy="267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_villain_05_hd_pictur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071" y="4077072"/>
            <a:ext cx="3574929" cy="2924943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/>
              <a:t>Sicurezza e tutela della </a:t>
            </a:r>
            <a:r>
              <a:rPr lang="it-IT" b="1" i="1" dirty="0" smtClean="0"/>
              <a:t>privacy</a:t>
            </a:r>
          </a:p>
          <a:p>
            <a:endParaRPr lang="it-IT" dirty="0"/>
          </a:p>
          <a:p>
            <a:pPr lvl="1"/>
            <a:r>
              <a:rPr lang="it-IT" dirty="0" smtClean="0"/>
              <a:t>Affidabilità nell’inserimento dei dati sensibili</a:t>
            </a:r>
          </a:p>
          <a:p>
            <a:pPr lvl="1"/>
            <a:r>
              <a:rPr lang="it-IT" dirty="0" smtClean="0"/>
              <a:t>Notifica nel caso di pubblicazione dei propri dati personali</a:t>
            </a:r>
          </a:p>
        </p:txBody>
      </p:sp>
    </p:spTree>
    <p:extLst>
      <p:ext uri="{BB962C8B-B14F-4D97-AF65-F5344CB8AC3E}">
        <p14:creationId xmlns:p14="http://schemas.microsoft.com/office/powerpoint/2010/main" val="71915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_villain_hd_pictures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3621021"/>
            <a:ext cx="3203848" cy="3417439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Tempo di risposta</a:t>
            </a:r>
          </a:p>
          <a:p>
            <a:endParaRPr lang="it-IT" dirty="0"/>
          </a:p>
          <a:p>
            <a:pPr lvl="1"/>
            <a:r>
              <a:rPr lang="it-IT" dirty="0" smtClean="0"/>
              <a:t>Tempi di risposta irrisori</a:t>
            </a:r>
            <a:endParaRPr lang="it-IT" dirty="0"/>
          </a:p>
          <a:p>
            <a:pPr lvl="2"/>
            <a:r>
              <a:rPr lang="it-IT" dirty="0" smtClean="0"/>
              <a:t>Il sistema si occupa quasi esclusivamente di interrogazioni al database</a:t>
            </a:r>
          </a:p>
        </p:txBody>
      </p:sp>
    </p:spTree>
    <p:extLst>
      <p:ext uri="{BB962C8B-B14F-4D97-AF65-F5344CB8AC3E}">
        <p14:creationId xmlns:p14="http://schemas.microsoft.com/office/powerpoint/2010/main" val="379015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x 3d_villain_10_hd_pictures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2969464"/>
            <a:ext cx="3059832" cy="3888536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Usabilità</a:t>
            </a:r>
          </a:p>
          <a:p>
            <a:endParaRPr lang="it-IT" dirty="0"/>
          </a:p>
          <a:p>
            <a:pPr lvl="1"/>
            <a:r>
              <a:rPr lang="it-IT" dirty="0" smtClean="0"/>
              <a:t>Sistema funzionante e coerente col modello</a:t>
            </a:r>
            <a:endParaRPr lang="it-IT" dirty="0"/>
          </a:p>
          <a:p>
            <a:pPr lvl="2"/>
            <a:r>
              <a:rPr lang="it-IT" dirty="0" smtClean="0"/>
              <a:t>Accesso al sistema attraverso un browser</a:t>
            </a:r>
          </a:p>
          <a:p>
            <a:pPr lvl="2"/>
            <a:r>
              <a:rPr lang="it-IT" dirty="0" smtClean="0"/>
              <a:t>Salvataggio in bozze</a:t>
            </a:r>
          </a:p>
        </p:txBody>
      </p:sp>
    </p:spTree>
    <p:extLst>
      <p:ext uri="{BB962C8B-B14F-4D97-AF65-F5344CB8AC3E}">
        <p14:creationId xmlns:p14="http://schemas.microsoft.com/office/powerpoint/2010/main" val="56087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17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933056"/>
            <a:ext cx="4355976" cy="326698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Adattabilità e portabilità</a:t>
            </a:r>
          </a:p>
          <a:p>
            <a:endParaRPr lang="it-IT" dirty="0"/>
          </a:p>
          <a:p>
            <a:pPr lvl="1"/>
            <a:r>
              <a:rPr lang="it-IT" dirty="0" smtClean="0"/>
              <a:t>Gestione personale funzionante e coerente col modello</a:t>
            </a:r>
          </a:p>
          <a:p>
            <a:pPr lvl="1"/>
            <a:r>
              <a:rPr lang="it-IT" dirty="0" smtClean="0"/>
              <a:t>Sistema scalabile ed adattabile a nuovi sviluppi HW/SW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1840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_villain_01_hd_pictur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3068960"/>
            <a:ext cx="3789040" cy="378904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Tolleranza</a:t>
            </a:r>
          </a:p>
          <a:p>
            <a:endParaRPr lang="it-IT" dirty="0"/>
          </a:p>
          <a:p>
            <a:pPr lvl="1"/>
            <a:r>
              <a:rPr lang="it-IT" dirty="0" smtClean="0"/>
              <a:t>Minimo rischio di crash di sistema</a:t>
            </a:r>
          </a:p>
          <a:p>
            <a:pPr lvl="1"/>
            <a:r>
              <a:rPr lang="it-IT" dirty="0" smtClean="0"/>
              <a:t>Schermate di avviso in caso di manutenzione in corso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8994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_villain_hd_picture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840" y="2276872"/>
            <a:ext cx="4869160" cy="486916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Requisiti </a:t>
            </a:r>
            <a:r>
              <a:rPr lang="it-IT" sz="2800" b="1" dirty="0" err="1" smtClean="0">
                <a:latin typeface="+mj-lt"/>
              </a:rPr>
              <a:t>richiesti…</a:t>
            </a:r>
            <a:r>
              <a:rPr lang="it-IT" sz="2800" b="1" dirty="0" smtClean="0">
                <a:latin typeface="+mj-lt"/>
              </a:rPr>
              <a:t>.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2060848"/>
            <a:ext cx="6840760" cy="45365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Semplicità e accessibilità</a:t>
            </a:r>
          </a:p>
          <a:p>
            <a:pPr lvl="1"/>
            <a:r>
              <a:rPr lang="it-IT" dirty="0" smtClean="0"/>
              <a:t>Presentazione richieste di Iscrizione</a:t>
            </a:r>
          </a:p>
          <a:p>
            <a:pPr lvl="1"/>
            <a:r>
              <a:rPr lang="it-IT" dirty="0" err="1" smtClean="0"/>
              <a:t>Eleborazione</a:t>
            </a:r>
            <a:r>
              <a:rPr lang="it-IT" dirty="0" smtClean="0"/>
              <a:t> dati</a:t>
            </a:r>
          </a:p>
          <a:p>
            <a:r>
              <a:rPr lang="it-IT" dirty="0" smtClean="0"/>
              <a:t>Rapidità di operazioni</a:t>
            </a:r>
          </a:p>
          <a:p>
            <a:pPr lvl="1"/>
            <a:r>
              <a:rPr lang="it-IT" dirty="0" smtClean="0"/>
              <a:t>Automatismo</a:t>
            </a:r>
          </a:p>
          <a:p>
            <a:pPr lvl="1"/>
            <a:r>
              <a:rPr lang="it-IT" dirty="0" smtClean="0"/>
              <a:t>Termini temporali</a:t>
            </a:r>
          </a:p>
          <a:p>
            <a:r>
              <a:rPr lang="it-IT" dirty="0" smtClean="0"/>
              <a:t>Protezione dati sensibili</a:t>
            </a:r>
          </a:p>
          <a:p>
            <a:pPr lvl="1"/>
            <a:r>
              <a:rPr lang="it-IT" dirty="0" smtClean="0"/>
              <a:t>Username e Password</a:t>
            </a:r>
          </a:p>
          <a:p>
            <a:pPr lvl="1"/>
            <a:r>
              <a:rPr lang="it-IT" dirty="0" smtClean="0"/>
              <a:t>Informazioni generali</a:t>
            </a:r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373578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p-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212976"/>
            <a:ext cx="4211960" cy="421196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749573" y="476672"/>
            <a:ext cx="5959809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Personale gestione Asilo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Affidabilità</a:t>
            </a:r>
          </a:p>
          <a:p>
            <a:endParaRPr lang="it-IT" dirty="0"/>
          </a:p>
          <a:p>
            <a:pPr lvl="1"/>
            <a:r>
              <a:rPr lang="it-IT" dirty="0" smtClean="0"/>
              <a:t>Sistema sempre funzionante e disponibile</a:t>
            </a:r>
          </a:p>
          <a:p>
            <a:pPr lvl="2"/>
            <a:r>
              <a:rPr lang="it-IT" dirty="0" smtClean="0"/>
              <a:t>Evitare l’impossibilità di compiere operazioni gestionali</a:t>
            </a:r>
            <a:endParaRPr lang="it-IT" dirty="0"/>
          </a:p>
          <a:p>
            <a:pPr lvl="1"/>
            <a:r>
              <a:rPr lang="it-IT" dirty="0" smtClean="0"/>
              <a:t>Tolleranza e notifica degli errori</a:t>
            </a:r>
            <a:endParaRPr lang="it-IT" dirty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2031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429000"/>
            <a:ext cx="3779912" cy="377991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336007" y="476672"/>
            <a:ext cx="2786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Trade-offs</a:t>
            </a:r>
            <a:endParaRPr lang="it-IT" sz="4800" b="1" dirty="0" smtClean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Interfaccia vs. Usabilità</a:t>
            </a:r>
          </a:p>
          <a:p>
            <a:endParaRPr lang="it-IT" dirty="0"/>
          </a:p>
          <a:p>
            <a:pPr lvl="1"/>
            <a:r>
              <a:rPr lang="it-IT" dirty="0" smtClean="0"/>
              <a:t>Oggetti di chiara comprensibilità per l’utente</a:t>
            </a:r>
            <a:endParaRPr lang="it-IT" dirty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1258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429000"/>
            <a:ext cx="3779912" cy="377991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336007" y="476672"/>
            <a:ext cx="2786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Trade-offs</a:t>
            </a:r>
            <a:endParaRPr lang="it-IT" sz="4800" b="1" dirty="0" smtClean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132856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Sicurezza vs. Efficienza</a:t>
            </a:r>
          </a:p>
          <a:p>
            <a:endParaRPr lang="it-IT" dirty="0"/>
          </a:p>
          <a:p>
            <a:pPr lvl="1"/>
            <a:r>
              <a:rPr lang="it-IT" dirty="0" smtClean="0"/>
              <a:t>Login iniziale</a:t>
            </a:r>
            <a:endParaRPr lang="it-IT" dirty="0"/>
          </a:p>
          <a:p>
            <a:pPr lvl="2"/>
            <a:r>
              <a:rPr lang="it-IT" dirty="0" smtClean="0"/>
              <a:t>Visualizzazione da parte dell’utente solo della parte del sistema ad esso dedicata</a:t>
            </a:r>
          </a:p>
          <a:p>
            <a:pPr lvl="2"/>
            <a:r>
              <a:rPr lang="it-IT" dirty="0" smtClean="0"/>
              <a:t>Soluzione leggera ed efficiente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9830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429000"/>
            <a:ext cx="3779912" cy="377991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336007" y="476672"/>
            <a:ext cx="2786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Trade-offs</a:t>
            </a:r>
            <a:endParaRPr lang="it-IT" sz="4800" b="1" dirty="0" smtClean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1916832"/>
            <a:ext cx="7920880" cy="367240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Spazio di Memoria vs. Velocità</a:t>
            </a:r>
          </a:p>
          <a:p>
            <a:endParaRPr lang="it-IT" dirty="0"/>
          </a:p>
          <a:p>
            <a:pPr lvl="1"/>
            <a:r>
              <a:rPr lang="it-IT" dirty="0" smtClean="0"/>
              <a:t>Memorizzazione informazioni delle entità</a:t>
            </a:r>
          </a:p>
          <a:p>
            <a:pPr lvl="2"/>
            <a:r>
              <a:rPr lang="it-IT" dirty="0" smtClean="0"/>
              <a:t>Il carico complessivo non influisce sulla velocità del sistema</a:t>
            </a:r>
            <a:endParaRPr lang="it-IT" dirty="0"/>
          </a:p>
          <a:p>
            <a:pPr lvl="1"/>
            <a:r>
              <a:rPr lang="it-IT" dirty="0" smtClean="0"/>
              <a:t>Più rilevanza alla velocità</a:t>
            </a:r>
            <a:endParaRPr lang="it-IT" dirty="0"/>
          </a:p>
          <a:p>
            <a:pPr lvl="2"/>
            <a:r>
              <a:rPr lang="it-IT" dirty="0" smtClean="0"/>
              <a:t>Più spazio su disco ma alta velocità in lettura e scrittura</a:t>
            </a:r>
            <a:endParaRPr lang="it-IT" dirty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099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429000"/>
            <a:ext cx="3779912" cy="377991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336007" y="476672"/>
            <a:ext cx="2786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Trade-offs</a:t>
            </a:r>
            <a:endParaRPr lang="it-IT" sz="4800" b="1" dirty="0" smtClean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2420888"/>
            <a:ext cx="7920880" cy="367240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Tempo di Rilascio vs. Qualità</a:t>
            </a:r>
          </a:p>
          <a:p>
            <a:endParaRPr lang="it-IT" dirty="0"/>
          </a:p>
          <a:p>
            <a:pPr lvl="1"/>
            <a:r>
              <a:rPr lang="it-IT" dirty="0" smtClean="0"/>
              <a:t>Rispetto pedissequo delle date di consegna e giusta qualità delle funzionalità</a:t>
            </a:r>
          </a:p>
        </p:txBody>
      </p:sp>
    </p:spTree>
    <p:extLst>
      <p:ext uri="{BB962C8B-B14F-4D97-AF65-F5344CB8AC3E}">
        <p14:creationId xmlns:p14="http://schemas.microsoft.com/office/powerpoint/2010/main" val="198260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394525" y="476672"/>
            <a:ext cx="66699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Architettura del Software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11760" y="1268184"/>
            <a:ext cx="4215408" cy="558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68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x 16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2996952"/>
            <a:ext cx="3669365" cy="407707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394519" y="476672"/>
            <a:ext cx="666991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Architettura del Software</a:t>
            </a:r>
          </a:p>
          <a:p>
            <a:pPr algn="ctr"/>
            <a:r>
              <a:rPr lang="it-IT" sz="2800" b="1" dirty="0" smtClean="0">
                <a:latin typeface="+mj-lt"/>
              </a:rPr>
              <a:t>Perché Three-</a:t>
            </a:r>
            <a:r>
              <a:rPr lang="it-IT" sz="2800" b="1" dirty="0" err="1" smtClean="0">
                <a:latin typeface="+mj-lt"/>
              </a:rPr>
              <a:t>Tier</a:t>
            </a:r>
            <a:r>
              <a:rPr lang="it-IT" sz="2800" b="1" dirty="0" smtClean="0">
                <a:latin typeface="+mj-lt"/>
              </a:rPr>
              <a:t>?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dirty="0"/>
          </a:p>
          <a:p>
            <a:r>
              <a:rPr lang="it-IT" dirty="0" smtClean="0"/>
              <a:t>Gestione facile ed indipendente dei sistemi di elaborazione e delle interfacce grafiche</a:t>
            </a:r>
            <a:endParaRPr lang="it-IT" dirty="0"/>
          </a:p>
          <a:p>
            <a:pPr lvl="1"/>
            <a:r>
              <a:rPr lang="it-IT" dirty="0" smtClean="0"/>
              <a:t>Indipendenza dei </a:t>
            </a:r>
            <a:r>
              <a:rPr lang="it-IT" dirty="0" err="1" smtClean="0"/>
              <a:t>layer</a:t>
            </a:r>
            <a:r>
              <a:rPr lang="it-IT" dirty="0" smtClean="0"/>
              <a:t>: basso accoppiamento</a:t>
            </a:r>
            <a:endParaRPr lang="it-IT" dirty="0"/>
          </a:p>
          <a:p>
            <a:pPr lvl="2"/>
            <a:r>
              <a:rPr lang="it-IT" b="1" dirty="0" smtClean="0"/>
              <a:t>Manutenibilità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16745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197656" y="476672"/>
            <a:ext cx="706365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Diagramma di Deployment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268760"/>
            <a:ext cx="8552679" cy="558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083718" y="476672"/>
            <a:ext cx="52915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I nostri Sottosistemi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7664" y="1269105"/>
            <a:ext cx="6012194" cy="558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4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083718" y="476672"/>
            <a:ext cx="52915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I nostri Sottosistemi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96752"/>
            <a:ext cx="9144000" cy="5776717"/>
          </a:xfrm>
          <a:prstGeom prst="rect">
            <a:avLst/>
          </a:prstGeom>
        </p:spPr>
      </p:pic>
      <p:sp>
        <p:nvSpPr>
          <p:cNvPr id="5" name="Ovale 4"/>
          <p:cNvSpPr/>
          <p:nvPr/>
        </p:nvSpPr>
        <p:spPr>
          <a:xfrm>
            <a:off x="5580112" y="1844824"/>
            <a:ext cx="2520280" cy="180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/>
          <p:cNvSpPr/>
          <p:nvPr/>
        </p:nvSpPr>
        <p:spPr>
          <a:xfrm>
            <a:off x="683568" y="1772816"/>
            <a:ext cx="2520280" cy="180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/>
          <p:cNvSpPr/>
          <p:nvPr/>
        </p:nvSpPr>
        <p:spPr>
          <a:xfrm>
            <a:off x="5652120" y="4509120"/>
            <a:ext cx="2520280" cy="180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166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Requisiti </a:t>
            </a:r>
            <a:r>
              <a:rPr lang="it-IT" sz="2800" b="1" dirty="0" err="1" smtClean="0">
                <a:latin typeface="+mj-lt"/>
              </a:rPr>
              <a:t>richiesti…</a:t>
            </a:r>
            <a:r>
              <a:rPr lang="it-IT" sz="2800" b="1" dirty="0" smtClean="0">
                <a:latin typeface="+mj-lt"/>
              </a:rPr>
              <a:t>.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2060848"/>
            <a:ext cx="6840760" cy="45365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>
                <a:solidFill>
                  <a:srgbClr val="FF0000"/>
                </a:solidFill>
              </a:rPr>
              <a:t>Semplicità e accessibilità</a:t>
            </a:r>
          </a:p>
          <a:p>
            <a:pPr lvl="1"/>
            <a:r>
              <a:rPr lang="it-IT" dirty="0" smtClean="0"/>
              <a:t>Presentazione richieste di Iscrizione</a:t>
            </a:r>
          </a:p>
          <a:p>
            <a:pPr lvl="1"/>
            <a:r>
              <a:rPr lang="it-IT" dirty="0" smtClean="0"/>
              <a:t>Elaborazione dati</a:t>
            </a:r>
          </a:p>
          <a:p>
            <a:r>
              <a:rPr lang="it-IT" dirty="0" smtClean="0"/>
              <a:t>Rapidità di operazioni</a:t>
            </a:r>
          </a:p>
          <a:p>
            <a:pPr lvl="1"/>
            <a:r>
              <a:rPr lang="it-IT" dirty="0" smtClean="0"/>
              <a:t>Automatismo</a:t>
            </a:r>
          </a:p>
          <a:p>
            <a:pPr lvl="1"/>
            <a:r>
              <a:rPr lang="it-IT" dirty="0" smtClean="0"/>
              <a:t>Termini temporali</a:t>
            </a:r>
          </a:p>
          <a:p>
            <a:r>
              <a:rPr lang="it-IT" dirty="0" smtClean="0"/>
              <a:t>Protezione dati sensibili</a:t>
            </a:r>
          </a:p>
          <a:p>
            <a:pPr lvl="1"/>
            <a:r>
              <a:rPr lang="it-IT" dirty="0" smtClean="0"/>
              <a:t>Username e Password</a:t>
            </a:r>
          </a:p>
          <a:p>
            <a:pPr lvl="1"/>
            <a:r>
              <a:rPr lang="it-IT" dirty="0" smtClean="0"/>
              <a:t>Informazioni generali</a:t>
            </a:r>
          </a:p>
          <a:p>
            <a:pPr lvl="1">
              <a:buNone/>
            </a:pPr>
            <a:endParaRPr lang="it-IT" dirty="0" smtClean="0"/>
          </a:p>
        </p:txBody>
      </p:sp>
      <p:pic>
        <p:nvPicPr>
          <p:cNvPr id="4" name="Immagine 3" descr="3d_villain_hd_picture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840" y="2276872"/>
            <a:ext cx="4869160" cy="486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8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4715574"/>
            <a:ext cx="4139952" cy="2142425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010705" y="476672"/>
            <a:ext cx="7437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Gestione dei Dati Persistenti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060848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dirty="0"/>
          </a:p>
          <a:p>
            <a:r>
              <a:rPr lang="it-IT" dirty="0" smtClean="0"/>
              <a:t>Gestione di un database attraverso DBMS </a:t>
            </a:r>
            <a:r>
              <a:rPr lang="it-IT" b="1" dirty="0" err="1" smtClean="0"/>
              <a:t>MySQL</a:t>
            </a:r>
            <a:endParaRPr lang="it-IT" b="1" dirty="0" smtClean="0"/>
          </a:p>
          <a:p>
            <a:endParaRPr lang="it-IT" b="1" dirty="0"/>
          </a:p>
          <a:p>
            <a:pPr lvl="1"/>
            <a:r>
              <a:rPr lang="it-IT" dirty="0" smtClean="0"/>
              <a:t>Database </a:t>
            </a:r>
            <a:r>
              <a:rPr lang="it-IT" b="1" dirty="0" smtClean="0"/>
              <a:t>minuziosamente strutturato</a:t>
            </a:r>
            <a:r>
              <a:rPr lang="it-IT" dirty="0" smtClean="0"/>
              <a:t>: gestione nel dettaglio dei dati persistenti rispecchiando alla perfezione la complessità del dominio del problema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80953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188640"/>
            <a:ext cx="7700823" cy="654232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Ovale 4"/>
          <p:cNvSpPr/>
          <p:nvPr/>
        </p:nvSpPr>
        <p:spPr>
          <a:xfrm>
            <a:off x="107504" y="-31665"/>
            <a:ext cx="2520280" cy="32849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/>
          <p:cNvSpPr/>
          <p:nvPr/>
        </p:nvSpPr>
        <p:spPr>
          <a:xfrm>
            <a:off x="1079104" y="3645024"/>
            <a:ext cx="8064896" cy="32129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223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332656"/>
            <a:ext cx="8591430" cy="592397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37835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913029" y="476672"/>
            <a:ext cx="763291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Tracciabilità dei Design </a:t>
            </a:r>
            <a:r>
              <a:rPr lang="it-IT" sz="4800" b="1" dirty="0" err="1" smtClean="0">
                <a:latin typeface="+mj-lt"/>
              </a:rPr>
              <a:t>Goals</a:t>
            </a:r>
            <a:endParaRPr lang="it-IT" sz="4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308220"/>
              </p:ext>
            </p:extLst>
          </p:nvPr>
        </p:nvGraphicFramePr>
        <p:xfrm>
          <a:off x="827584" y="1556792"/>
          <a:ext cx="7699268" cy="468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4817"/>
                <a:gridCol w="1924817"/>
                <a:gridCol w="1924817"/>
                <a:gridCol w="1924817"/>
              </a:tblGrid>
              <a:tr h="761961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50" b="1" i="1" dirty="0" smtClean="0">
                          <a:latin typeface="Arial" pitchFamily="34" charset="0"/>
                          <a:cs typeface="Arial" pitchFamily="34" charset="0"/>
                        </a:rPr>
                        <a:t>CRITERI </a:t>
                      </a:r>
                      <a:r>
                        <a:rPr lang="it-IT" sz="1050" b="1" i="1" dirty="0" err="1" smtClean="0">
                          <a:latin typeface="Arial" pitchFamily="34" charset="0"/>
                          <a:cs typeface="Arial" pitchFamily="34" charset="0"/>
                        </a:rPr>
                        <a:t>DI</a:t>
                      </a:r>
                      <a:r>
                        <a:rPr lang="it-IT" sz="1050" b="1" i="1" dirty="0" smtClean="0">
                          <a:latin typeface="Arial" pitchFamily="34" charset="0"/>
                          <a:cs typeface="Arial" pitchFamily="34" charset="0"/>
                        </a:rPr>
                        <a:t> PERFORMANCE</a:t>
                      </a:r>
                      <a:endParaRPr lang="it-IT" sz="1050" b="1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50" i="1" dirty="0" smtClean="0"/>
                        <a:t>DEPENDABILITY CRITERIA</a:t>
                      </a:r>
                      <a:endParaRPr lang="it-IT" sz="1050" dirty="0" smtClean="0"/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50" i="1" dirty="0" smtClean="0"/>
                        <a:t>CRITERI </a:t>
                      </a:r>
                      <a:r>
                        <a:rPr lang="it-IT" sz="1050" i="1" dirty="0" err="1" smtClean="0"/>
                        <a:t>DI</a:t>
                      </a:r>
                      <a:r>
                        <a:rPr lang="it-IT" sz="1050" i="1" dirty="0" smtClean="0"/>
                        <a:t> MANUTENZIONE</a:t>
                      </a:r>
                      <a:endParaRPr lang="it-IT" sz="1050" dirty="0" smtClean="0"/>
                    </a:p>
                    <a:p>
                      <a:endParaRPr lang="it-IT" dirty="0"/>
                    </a:p>
                  </a:txBody>
                  <a:tcPr/>
                </a:tc>
              </a:tr>
              <a:tr h="10513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smtClean="0">
                          <a:latin typeface="Arial" pitchFamily="34" charset="0"/>
                          <a:cs typeface="Arial" pitchFamily="34" charset="0"/>
                        </a:rPr>
                        <a:t>DEFINIZIONE E IMPLEMENTAZIONE ARCHITETTURA DEL SISTEMA ATTUALE</a:t>
                      </a: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L’implementazione dei processi compiuti da genitori e personale soddisfa gli obiettivi in termini di tempi di risposta.</a:t>
                      </a:r>
                    </a:p>
                    <a:p>
                      <a:endParaRPr lang="it-IT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 controlli sull’input </a:t>
                      </a:r>
                      <a:r>
                        <a:rPr kumimoji="0" lang="it-IT" sz="11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al’atto</a:t>
                      </a: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dell’inserimento (allo scopo </a:t>
                      </a:r>
                      <a:r>
                        <a:rPr kumimoji="0" lang="it-IT" sz="1100" b="0" i="0" u="none" strike="noStrike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 evitare </a:t>
                      </a:r>
                      <a:r>
                        <a:rPr kumimoji="0" lang="it-IT" sz="11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failures</a:t>
                      </a: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soddisfano gli obiettivi di affidabilità e disponibilità.</a:t>
                      </a: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L’architettura Three-</a:t>
                      </a:r>
                      <a:r>
                        <a:rPr kumimoji="0" lang="it-IT" sz="11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Tier</a:t>
                      </a: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soddisfa l'obiettivo di estendibilità e modificabilità.</a:t>
                      </a:r>
                    </a:p>
                  </a:txBody>
                  <a:tcPr/>
                </a:tc>
              </a:tr>
              <a:tr h="11652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smtClean="0">
                          <a:latin typeface="Arial" pitchFamily="34" charset="0"/>
                          <a:cs typeface="Arial" pitchFamily="34" charset="0"/>
                        </a:rPr>
                        <a:t>MAPPING HW/SW</a:t>
                      </a: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/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L’architettura </a:t>
                      </a:r>
                      <a:r>
                        <a:rPr kumimoji="0" lang="it-IT" sz="11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client-server</a:t>
                      </a: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soddisfa gli obiettivi di affidabilità e disponibilità.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/</a:t>
                      </a:r>
                      <a:endParaRPr lang="it-IT" dirty="0"/>
                    </a:p>
                  </a:txBody>
                  <a:tcPr/>
                </a:tc>
              </a:tr>
              <a:tr h="15579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smtClean="0">
                          <a:latin typeface="Arial" pitchFamily="34" charset="0"/>
                          <a:cs typeface="Arial" pitchFamily="34" charset="0"/>
                        </a:rPr>
                        <a:t>GESTIONE DEI DATI PERSISTENTI</a:t>
                      </a: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/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 gestione dei dati persistenti attraverso DBMS soddisfa l'obiettivo di sicurezza.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 gestione dei dati persistenti attraverso DBMS soddisfa l'obiettivo di portabilità.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044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1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60232" y="692696"/>
            <a:ext cx="2982901" cy="3977468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621557" y="476672"/>
            <a:ext cx="2215846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SDD</a:t>
            </a:r>
          </a:p>
          <a:p>
            <a:pPr algn="ctr"/>
            <a:r>
              <a:rPr lang="it-IT" sz="2800" b="1" dirty="0" smtClean="0">
                <a:latin typeface="+mj-lt"/>
              </a:rPr>
              <a:t>Pregi e Difetti</a:t>
            </a:r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8280920" cy="158417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Cosa è andato bene…</a:t>
            </a:r>
            <a:endParaRPr lang="it-IT" dirty="0"/>
          </a:p>
          <a:p>
            <a:pPr lvl="1"/>
            <a:r>
              <a:rPr lang="it-IT" dirty="0" smtClean="0"/>
              <a:t>Definizione precisa, corretta e coerente dei sottosistemi.</a:t>
            </a:r>
            <a:endParaRPr lang="it-IT" dirty="0"/>
          </a:p>
          <a:p>
            <a:pPr lvl="1"/>
            <a:endParaRPr lang="it-IT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3789040"/>
            <a:ext cx="8280920" cy="172819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Cosa stava per andar male…</a:t>
            </a:r>
            <a:endParaRPr lang="it-IT" dirty="0"/>
          </a:p>
          <a:p>
            <a:pPr lvl="1"/>
            <a:r>
              <a:rPr lang="it-IT" dirty="0" smtClean="0"/>
              <a:t>Gestione dei dati persistenti inizialmente imprecisa, raffinata poi nelle varie versioni a seconda delle nuove e sempre più rigide esigenze del committente.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2983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244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1796549" y="3212976"/>
            <a:ext cx="5417281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Implementazione:</a:t>
            </a:r>
          </a:p>
          <a:p>
            <a:pPr algn="ctr"/>
            <a:r>
              <a:rPr lang="it-IT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Layer</a:t>
            </a:r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di Storage</a:t>
            </a:r>
            <a:endParaRPr lang="it-IT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779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827105" y="476672"/>
            <a:ext cx="7225504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Realizzare il </a:t>
            </a:r>
            <a:r>
              <a:rPr lang="it-IT" sz="4800" b="1" dirty="0" err="1" smtClean="0">
                <a:latin typeface="+mj-lt"/>
              </a:rPr>
              <a:t>layer</a:t>
            </a:r>
            <a:r>
              <a:rPr lang="it-IT" sz="4800" b="1" dirty="0" smtClean="0">
                <a:latin typeface="+mj-lt"/>
              </a:rPr>
              <a:t> di </a:t>
            </a:r>
            <a:r>
              <a:rPr lang="it-IT" sz="4800" b="1" dirty="0" err="1" smtClean="0">
                <a:latin typeface="+mj-lt"/>
              </a:rPr>
              <a:t>storage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>
                <a:latin typeface="+mj-lt"/>
              </a:rPr>
              <a:t>Le alternative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it-IT" dirty="0" smtClean="0"/>
              <a:t>Inserire in “</a:t>
            </a:r>
            <a:r>
              <a:rPr lang="it-IT" i="1" dirty="0" smtClean="0"/>
              <a:t>Storage</a:t>
            </a:r>
            <a:r>
              <a:rPr lang="it-IT" dirty="0" smtClean="0"/>
              <a:t>”  una classe per la  gestione della connessione al database e delegare tutte le operazioni sulla persistenza e modifica dei </a:t>
            </a:r>
            <a:r>
              <a:rPr lang="it-IT" dirty="0" err="1" smtClean="0"/>
              <a:t>beans</a:t>
            </a:r>
            <a:r>
              <a:rPr lang="it-IT" dirty="0" smtClean="0"/>
              <a:t>, sulla base dati, al </a:t>
            </a:r>
            <a:r>
              <a:rPr lang="it-IT" dirty="0" err="1" smtClean="0"/>
              <a:t>layer</a:t>
            </a:r>
            <a:r>
              <a:rPr lang="it-IT" dirty="0" smtClean="0"/>
              <a:t> </a:t>
            </a:r>
            <a:r>
              <a:rPr lang="it-IT" i="1" dirty="0" smtClean="0"/>
              <a:t>Control</a:t>
            </a:r>
            <a:r>
              <a:rPr lang="it-IT" dirty="0" smtClean="0"/>
              <a:t>.</a:t>
            </a:r>
          </a:p>
          <a:p>
            <a:pPr marL="342900" indent="-342900"/>
            <a:r>
              <a:rPr lang="it-IT" dirty="0" smtClean="0"/>
              <a:t>Realizzare classi in “</a:t>
            </a:r>
            <a:r>
              <a:rPr lang="it-IT" i="1" dirty="0" err="1" smtClean="0"/>
              <a:t>Storage</a:t>
            </a:r>
            <a:r>
              <a:rPr lang="it-IT" dirty="0" smtClean="0"/>
              <a:t>” contenente metodi per gestire la persistenza di ogni singolo </a:t>
            </a:r>
            <a:r>
              <a:rPr lang="it-IT" dirty="0" err="1" smtClean="0"/>
              <a:t>bean</a:t>
            </a:r>
            <a:r>
              <a:rPr lang="it-IT" dirty="0" smtClean="0"/>
              <a:t> nella base dati.</a:t>
            </a:r>
          </a:p>
          <a:p>
            <a:pPr marL="342900" indent="-342900"/>
            <a:r>
              <a:rPr lang="it-IT" dirty="0" smtClean="0"/>
              <a:t>Trasformare “</a:t>
            </a:r>
            <a:r>
              <a:rPr lang="it-IT" i="1" dirty="0" err="1" smtClean="0"/>
              <a:t>Storage</a:t>
            </a:r>
            <a:r>
              <a:rPr lang="it-IT" dirty="0" smtClean="0"/>
              <a:t>”  in un </a:t>
            </a:r>
            <a:r>
              <a:rPr lang="it-IT" dirty="0" err="1" smtClean="0"/>
              <a:t>framework</a:t>
            </a:r>
            <a:r>
              <a:rPr lang="it-IT" dirty="0" smtClean="0"/>
              <a:t> che faccia da ponte tra il mondo </a:t>
            </a:r>
            <a:r>
              <a:rPr lang="it-IT" dirty="0" err="1" smtClean="0"/>
              <a:t>Object-Oriented</a:t>
            </a:r>
            <a:r>
              <a:rPr lang="it-IT" dirty="0" smtClean="0"/>
              <a:t> e quello relazionale.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8110272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28860" y="428604"/>
            <a:ext cx="427412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Esempio</a:t>
            </a:r>
          </a:p>
          <a:p>
            <a:pPr algn="ctr"/>
            <a:r>
              <a:rPr lang="it-IT" sz="2800" b="1" dirty="0" smtClean="0">
                <a:latin typeface="+mj-lt"/>
              </a:rPr>
              <a:t>Senza utilizzare </a:t>
            </a:r>
            <a:r>
              <a:rPr lang="it-IT" sz="2800" b="1" dirty="0" err="1" smtClean="0">
                <a:latin typeface="+mj-lt"/>
              </a:rPr>
              <a:t>framework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it-IT" dirty="0" smtClean="0"/>
              <a:t>Ogni classe di gestione del </a:t>
            </a:r>
            <a:r>
              <a:rPr lang="it-IT" dirty="0" err="1" smtClean="0"/>
              <a:t>bean</a:t>
            </a:r>
            <a:r>
              <a:rPr lang="it-IT" dirty="0" smtClean="0"/>
              <a:t> avrà un metodo che consentirà lo operazioni base sulla base dati ovvero: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it-IT" i="1" dirty="0" err="1" smtClean="0"/>
              <a:t>Insert</a:t>
            </a:r>
            <a:r>
              <a:rPr lang="it-IT" i="1" dirty="0" smtClean="0"/>
              <a:t>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it-IT" i="1" dirty="0" err="1" smtClean="0"/>
              <a:t>Replace</a:t>
            </a:r>
            <a:endParaRPr lang="it-IT" i="1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it-IT" i="1" dirty="0" err="1" smtClean="0"/>
              <a:t>Delete</a:t>
            </a:r>
            <a:endParaRPr lang="it-IT" i="1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it-IT" i="1" dirty="0" err="1" smtClean="0"/>
              <a:t>GetAll</a:t>
            </a:r>
            <a:endParaRPr lang="it-IT" i="1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it-IT" i="1" dirty="0" err="1" smtClean="0"/>
              <a:t>IsInATable</a:t>
            </a:r>
            <a:endParaRPr lang="it-IT" i="1" dirty="0" smtClean="0"/>
          </a:p>
          <a:p>
            <a:pPr marL="342900" indent="-342900"/>
            <a:r>
              <a:rPr lang="it-IT" dirty="0" smtClean="0"/>
              <a:t> Nel nostro caso, avendo 33 </a:t>
            </a:r>
            <a:r>
              <a:rPr lang="it-IT" dirty="0" err="1" smtClean="0"/>
              <a:t>beans</a:t>
            </a:r>
            <a:r>
              <a:rPr lang="it-IT" dirty="0" smtClean="0"/>
              <a:t>, dovranno essere scritti </a:t>
            </a:r>
            <a:r>
              <a:rPr lang="it-IT" u="sng" dirty="0" smtClean="0"/>
              <a:t>33 metodi per ogni operazione comune </a:t>
            </a:r>
            <a:r>
              <a:rPr lang="it-IT" dirty="0" smtClean="0"/>
              <a:t>ovvero </a:t>
            </a:r>
            <a:r>
              <a:rPr lang="it-IT" u="sng" dirty="0" smtClean="0"/>
              <a:t>165 metodi</a:t>
            </a:r>
          </a:p>
        </p:txBody>
      </p:sp>
      <p:pic>
        <p:nvPicPr>
          <p:cNvPr id="1026" name="Picture 2" descr="C:\Users\Angelo\Downloads\man-cry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6216" y="2780928"/>
            <a:ext cx="2592288" cy="25922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288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28860" y="428604"/>
            <a:ext cx="356751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Esempio</a:t>
            </a:r>
          </a:p>
          <a:p>
            <a:pPr algn="ctr"/>
            <a:r>
              <a:rPr lang="it-IT" sz="2800" b="1" dirty="0" smtClean="0">
                <a:latin typeface="+mj-lt"/>
              </a:rPr>
              <a:t>Utilizzando </a:t>
            </a:r>
            <a:r>
              <a:rPr lang="it-IT" sz="2800" b="1" dirty="0" err="1" smtClean="0">
                <a:latin typeface="+mj-lt"/>
              </a:rPr>
              <a:t>framework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2050" name="Picture 2" descr="C:\Users\Angelo\Downloads\omin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46940" y="3507829"/>
            <a:ext cx="2745540" cy="3161531"/>
          </a:xfrm>
          <a:prstGeom prst="rect">
            <a:avLst/>
          </a:prstGeom>
          <a:noFill/>
        </p:spPr>
      </p:pic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/>
            <a:r>
              <a:rPr lang="it-IT" dirty="0" smtClean="0"/>
              <a:t>Ogni classe di gestione di un </a:t>
            </a:r>
            <a:r>
              <a:rPr lang="it-IT" dirty="0" err="1" smtClean="0"/>
              <a:t>bean</a:t>
            </a:r>
            <a:r>
              <a:rPr lang="it-IT" dirty="0" smtClean="0"/>
              <a:t> erediterà i metodi per consentire le operazioni base sulla base dati.</a:t>
            </a:r>
          </a:p>
          <a:p>
            <a:pPr marL="342900" indent="-342900" algn="just"/>
            <a:r>
              <a:rPr lang="it-IT" dirty="0" smtClean="0"/>
              <a:t>I metodi così non verranno scritti per ogni classe, conseguendo un risparmio notevole.</a:t>
            </a:r>
          </a:p>
          <a:p>
            <a:pPr marL="342900" indent="-342900" algn="just">
              <a:buNone/>
            </a:pPr>
            <a:endParaRPr lang="it-IT" dirty="0" smtClean="0"/>
          </a:p>
          <a:p>
            <a:pPr marL="342900" indent="-342900"/>
            <a:r>
              <a:rPr lang="it-IT" sz="3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 scriveranno </a:t>
            </a:r>
            <a:r>
              <a:rPr lang="it-IT" sz="3600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165 metodi in meno</a:t>
            </a:r>
          </a:p>
          <a:p>
            <a:pPr marL="708660" lvl="1" indent="-342900"/>
            <a:r>
              <a:rPr lang="it-IT" sz="28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</a:t>
            </a:r>
            <a:r>
              <a:rPr lang="it-IT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ridotto</a:t>
            </a:r>
          </a:p>
          <a:p>
            <a:pPr marL="708660" lvl="1" indent="-342900"/>
            <a:r>
              <a:rPr lang="it-IT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Leggibilità aumentata</a:t>
            </a:r>
          </a:p>
          <a:p>
            <a:pPr marL="708660" lvl="1" indent="-342900"/>
            <a:r>
              <a:rPr lang="it-IT" sz="28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Manutenibilità</a:t>
            </a:r>
            <a:r>
              <a:rPr lang="it-IT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aumentata</a:t>
            </a:r>
          </a:p>
          <a:p>
            <a:pPr marL="342900" indent="-342900"/>
            <a:endParaRPr lang="it-IT" sz="3200" i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it-IT" sz="3200" i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it-IT" sz="3200" i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2784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28860" y="428604"/>
            <a:ext cx="427412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Esempio pratico</a:t>
            </a:r>
          </a:p>
          <a:p>
            <a:pPr algn="ctr"/>
            <a:r>
              <a:rPr lang="it-IT" sz="2800" b="1" dirty="0" err="1" smtClean="0">
                <a:latin typeface="+mj-lt"/>
              </a:rPr>
              <a:t>Insert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Sottotitolo 2"/>
          <p:cNvSpPr txBox="1">
            <a:spLocks/>
          </p:cNvSpPr>
          <p:nvPr/>
        </p:nvSpPr>
        <p:spPr>
          <a:xfrm>
            <a:off x="571472" y="1643050"/>
            <a:ext cx="7715304" cy="507209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public  </a:t>
            </a:r>
            <a:r>
              <a:rPr lang="it-IT" sz="1400" b="1" dirty="0" err="1" smtClean="0"/>
              <a:t>boolean</a:t>
            </a:r>
            <a:r>
              <a:rPr lang="it-IT" sz="1400" b="1" dirty="0" smtClean="0"/>
              <a:t>  </a:t>
            </a:r>
            <a:r>
              <a:rPr lang="it-IT" sz="1400" b="1" dirty="0" err="1" smtClean="0"/>
              <a:t>inserisciBando</a:t>
            </a:r>
            <a:r>
              <a:rPr lang="it-IT" sz="1400" b="1" dirty="0" smtClean="0"/>
              <a:t>(</a:t>
            </a:r>
            <a:r>
              <a:rPr lang="it-IT" sz="1400" b="1" dirty="0" err="1" smtClean="0"/>
              <a:t>int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id</a:t>
            </a:r>
            <a:r>
              <a:rPr lang="it-IT" sz="1400" b="1" dirty="0" smtClean="0"/>
              <a:t>,Date </a:t>
            </a:r>
            <a:r>
              <a:rPr lang="it-IT" sz="1400" b="1" dirty="0" err="1" smtClean="0"/>
              <a:t>dataInizioBando</a:t>
            </a:r>
            <a:r>
              <a:rPr lang="it-IT" sz="1400" b="1" dirty="0" smtClean="0"/>
              <a:t>,Date </a:t>
            </a:r>
            <a:r>
              <a:rPr lang="it-IT" sz="1400" b="1" dirty="0" err="1" smtClean="0"/>
              <a:t>dataFineBando</a:t>
            </a:r>
            <a:r>
              <a:rPr lang="it-IT" sz="1400" b="1" dirty="0" smtClean="0"/>
              <a:t>,Date .... ) </a:t>
            </a:r>
            <a:r>
              <a:rPr lang="it-IT" sz="1400" b="1" dirty="0" err="1" smtClean="0"/>
              <a:t>throws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SQLException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Connection </a:t>
            </a:r>
            <a:r>
              <a:rPr lang="it-IT" sz="1400" b="1" dirty="0" err="1" smtClean="0"/>
              <a:t>conn</a:t>
            </a:r>
            <a:r>
              <a:rPr lang="it-IT" sz="1400" b="1" dirty="0" smtClean="0"/>
              <a:t> = </a:t>
            </a:r>
            <a:r>
              <a:rPr lang="it-IT" sz="1400" b="1" dirty="0" err="1" smtClean="0"/>
              <a:t>getDataSource</a:t>
            </a:r>
            <a:r>
              <a:rPr lang="it-IT" sz="1400" b="1" dirty="0" smtClean="0"/>
              <a:t>().</a:t>
            </a:r>
            <a:r>
              <a:rPr lang="it-IT" sz="1400" b="1" dirty="0" err="1" smtClean="0"/>
              <a:t>getConnection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</a:t>
            </a:r>
            <a:r>
              <a:rPr lang="it-IT" sz="1400" b="1" dirty="0" err="1" smtClean="0"/>
              <a:t>try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//varie conversioni delle date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</a:t>
            </a:r>
            <a:r>
              <a:rPr lang="it-IT" sz="1400" b="1" dirty="0" err="1" smtClean="0"/>
              <a:t>PreparedStatement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pstm</a:t>
            </a:r>
            <a:r>
              <a:rPr lang="it-IT" sz="1400" b="1" dirty="0" smtClean="0"/>
              <a:t> = </a:t>
            </a:r>
            <a:r>
              <a:rPr lang="it-IT" sz="1400" b="1" dirty="0" err="1" smtClean="0"/>
              <a:t>conn.prepareStatement</a:t>
            </a:r>
            <a:r>
              <a:rPr lang="it-IT" sz="1400" b="1" dirty="0" smtClean="0"/>
              <a:t>("...");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</a:t>
            </a:r>
            <a:r>
              <a:rPr lang="it-IT" sz="1400" b="1" dirty="0" err="1" smtClean="0"/>
              <a:t>try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	</a:t>
            </a:r>
            <a:r>
              <a:rPr lang="it-IT" sz="1400" b="1" dirty="0" err="1" smtClean="0"/>
              <a:t>ResultSet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rslt</a:t>
            </a:r>
            <a:r>
              <a:rPr lang="it-IT" sz="1400" b="1" dirty="0" smtClean="0"/>
              <a:t> = </a:t>
            </a:r>
            <a:r>
              <a:rPr lang="it-IT" sz="1400" b="1" dirty="0" err="1" smtClean="0"/>
              <a:t>pstm.executeQuery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	} </a:t>
            </a:r>
            <a:r>
              <a:rPr lang="it-IT" sz="1400" b="1" dirty="0" err="1" smtClean="0"/>
              <a:t>finally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		</a:t>
            </a:r>
            <a:r>
              <a:rPr lang="it-IT" sz="1400" b="1" dirty="0" err="1" smtClean="0"/>
              <a:t>rslt.close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	}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} </a:t>
            </a:r>
            <a:r>
              <a:rPr lang="it-IT" sz="1400" b="1" dirty="0" err="1" smtClean="0"/>
              <a:t>finally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	</a:t>
            </a:r>
            <a:r>
              <a:rPr lang="it-IT" sz="1400" b="1" dirty="0" err="1" smtClean="0"/>
              <a:t>pstm.close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}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} </a:t>
            </a:r>
            <a:r>
              <a:rPr lang="it-IT" sz="1400" b="1" dirty="0" err="1" smtClean="0"/>
              <a:t>finally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</a:t>
            </a:r>
            <a:r>
              <a:rPr lang="it-IT" sz="1400" b="1" dirty="0" err="1" smtClean="0"/>
              <a:t>conn.close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}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</a:t>
            </a:r>
            <a:r>
              <a:rPr lang="it-IT" sz="1400" b="1" dirty="0" err="1" smtClean="0"/>
              <a:t>return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true</a:t>
            </a:r>
            <a:r>
              <a:rPr lang="it-IT" sz="1400" b="1" dirty="0" smtClean="0"/>
              <a:t>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}</a:t>
            </a:r>
          </a:p>
        </p:txBody>
      </p:sp>
      <p:pic>
        <p:nvPicPr>
          <p:cNvPr id="1026" name="Picture 2" descr="C:\Users\Angelo\Desktop\Senza titolo-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0152" y="3626370"/>
            <a:ext cx="2341546" cy="31149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1673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…..e soddisfatti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67544" y="1772816"/>
            <a:ext cx="7632848" cy="48965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Semplicità e accessibilità</a:t>
            </a:r>
          </a:p>
          <a:p>
            <a:pPr lvl="1"/>
            <a:r>
              <a:rPr lang="it-IT" dirty="0" smtClean="0"/>
              <a:t>Creazione account attraverso varie sezioni</a:t>
            </a:r>
          </a:p>
          <a:p>
            <a:pPr lvl="2"/>
            <a:r>
              <a:rPr lang="it-IT" dirty="0" smtClean="0"/>
              <a:t>Creazione generica dell’account</a:t>
            </a:r>
          </a:p>
          <a:p>
            <a:pPr lvl="2"/>
            <a:r>
              <a:rPr lang="it-IT" dirty="0" smtClean="0"/>
              <a:t>Dati Genitore richiedente</a:t>
            </a:r>
          </a:p>
          <a:p>
            <a:pPr lvl="2"/>
            <a:r>
              <a:rPr lang="it-IT" dirty="0" smtClean="0"/>
              <a:t>Dati Genitore non richiedente</a:t>
            </a:r>
          </a:p>
          <a:p>
            <a:pPr lvl="2"/>
            <a:r>
              <a:rPr lang="it-IT" dirty="0" smtClean="0"/>
              <a:t>Situazione Reddituale</a:t>
            </a:r>
          </a:p>
          <a:p>
            <a:pPr lvl="2"/>
            <a:r>
              <a:rPr lang="it-IT" dirty="0" smtClean="0"/>
              <a:t>Dati personali Bambino</a:t>
            </a:r>
          </a:p>
          <a:p>
            <a:pPr lvl="2"/>
            <a:r>
              <a:rPr lang="it-IT" dirty="0" smtClean="0"/>
              <a:t>Situazione Familiare</a:t>
            </a:r>
          </a:p>
          <a:p>
            <a:pPr lvl="1"/>
            <a:r>
              <a:rPr lang="it-IT" dirty="0" smtClean="0"/>
              <a:t>Notifiche costanti agli Impiegati di Competenza</a:t>
            </a:r>
          </a:p>
          <a:p>
            <a:pPr lvl="2"/>
            <a:r>
              <a:rPr lang="it-IT" dirty="0" smtClean="0"/>
              <a:t>Monitoraggio di richieste Utente </a:t>
            </a:r>
          </a:p>
          <a:p>
            <a:pPr lvl="1">
              <a:buNone/>
            </a:pPr>
            <a:endParaRPr lang="it-IT" dirty="0" smtClean="0"/>
          </a:p>
          <a:p>
            <a:pPr lvl="1">
              <a:buNone/>
            </a:pPr>
            <a:endParaRPr lang="it-IT" dirty="0" smtClean="0"/>
          </a:p>
          <a:p>
            <a:pPr lvl="2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35814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28860" y="428604"/>
            <a:ext cx="427412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Esempio pratico</a:t>
            </a:r>
          </a:p>
          <a:p>
            <a:pPr algn="ctr"/>
            <a:r>
              <a:rPr lang="it-IT" sz="2800" b="1" dirty="0" err="1" smtClean="0">
                <a:latin typeface="+mj-lt"/>
              </a:rPr>
              <a:t>Insert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Sottotitolo 2"/>
          <p:cNvSpPr txBox="1">
            <a:spLocks/>
          </p:cNvSpPr>
          <p:nvPr/>
        </p:nvSpPr>
        <p:spPr>
          <a:xfrm>
            <a:off x="571472" y="1643050"/>
            <a:ext cx="7715304" cy="1425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Bando b; //bando da inserire nel db	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err="1" smtClean="0"/>
              <a:t>DbBando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dbBando=new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DBBando</a:t>
            </a:r>
            <a:r>
              <a:rPr lang="it-IT" sz="1400" b="1" dirty="0" smtClean="0"/>
              <a:t>(….);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err="1" smtClean="0"/>
              <a:t>dbBando.insert</a:t>
            </a:r>
            <a:r>
              <a:rPr lang="it-IT" sz="1400" b="1" dirty="0" smtClean="0"/>
              <a:t>(b);</a:t>
            </a:r>
          </a:p>
        </p:txBody>
      </p:sp>
      <p:pic>
        <p:nvPicPr>
          <p:cNvPr id="4098" name="Picture 2" descr="C:\Users\Angelo\Downloads\omino-aut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00372" y="3148385"/>
            <a:ext cx="4464116" cy="35929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1289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06919" y="428604"/>
            <a:ext cx="66780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>
                <a:latin typeface="+mj-lt"/>
              </a:rPr>
              <a:t>Usare DB senza accorgersene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5122" name="Picture 2" descr="C:\Users\Angelo\Downloads\omino-we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24" y="1785926"/>
            <a:ext cx="1673342" cy="1495203"/>
          </a:xfrm>
          <a:prstGeom prst="rect">
            <a:avLst/>
          </a:prstGeom>
          <a:noFill/>
        </p:spPr>
      </p:pic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None/>
            </a:pPr>
            <a:r>
              <a:rPr lang="it-IT" dirty="0" smtClean="0"/>
              <a:t>“</a:t>
            </a:r>
            <a:r>
              <a:rPr lang="it-IT" i="1" dirty="0" smtClean="0"/>
              <a:t>Le modifiche effettuate nel mondo degli </a:t>
            </a:r>
          </a:p>
          <a:p>
            <a:pPr algn="r">
              <a:buNone/>
            </a:pPr>
            <a:r>
              <a:rPr lang="it-IT" i="1" dirty="0" smtClean="0"/>
              <a:t>	oggetti sono rese persistenti sulle tabelle!”</a:t>
            </a:r>
          </a:p>
          <a:p>
            <a:pPr>
              <a:buNone/>
            </a:pPr>
            <a:endParaRPr lang="it-IT" b="1" u="sng" dirty="0" smtClean="0"/>
          </a:p>
          <a:p>
            <a:r>
              <a:rPr lang="it-IT" b="1" dirty="0" smtClean="0"/>
              <a:t>Obiettivo:</a:t>
            </a:r>
            <a:endParaRPr lang="it-IT" dirty="0" smtClean="0"/>
          </a:p>
          <a:p>
            <a:pPr>
              <a:buNone/>
            </a:pPr>
            <a:r>
              <a:rPr lang="it-IT" dirty="0" smtClean="0"/>
              <a:t> 	portare un modello a oggetti in un database relazionale.</a:t>
            </a:r>
          </a:p>
          <a:p>
            <a:r>
              <a:rPr lang="it-IT" dirty="0" smtClean="0"/>
              <a:t>Operazione molto complessa.</a:t>
            </a:r>
          </a:p>
          <a:p>
            <a:r>
              <a:rPr lang="it-IT" dirty="0" smtClean="0"/>
              <a:t>Due paradigmi differenti (ad esempio relazioni, chiavi esterne)</a:t>
            </a:r>
          </a:p>
        </p:txBody>
      </p:sp>
    </p:spTree>
    <p:extLst>
      <p:ext uri="{BB962C8B-B14F-4D97-AF65-F5344CB8AC3E}">
        <p14:creationId xmlns:p14="http://schemas.microsoft.com/office/powerpoint/2010/main" val="46272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06920" y="428604"/>
            <a:ext cx="66780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>
                <a:latin typeface="+mj-lt"/>
              </a:rPr>
              <a:t>Diagramma delle classi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endParaRPr lang="it-IT" dirty="0" smtClean="0"/>
          </a:p>
        </p:txBody>
      </p:sp>
      <p:pic>
        <p:nvPicPr>
          <p:cNvPr id="1026" name="Picture 2" descr="C:\Users\Angelo\Desktop\StoragesenzaInt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4414" y="1714488"/>
            <a:ext cx="6571938" cy="500066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71710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158252" y="428604"/>
            <a:ext cx="6775381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>
                <a:latin typeface="+mj-lt"/>
              </a:rPr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/>
              <a:t>Breve descrizione delle classi del </a:t>
            </a:r>
            <a:r>
              <a:rPr lang="it-IT" sz="2800" b="1" dirty="0" err="1" smtClean="0"/>
              <a:t>framework</a:t>
            </a:r>
            <a:endParaRPr lang="it-IT" sz="2800" b="1" dirty="0" smtClean="0"/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La classe </a:t>
            </a:r>
            <a:r>
              <a:rPr lang="it-IT" b="1" dirty="0" smtClean="0"/>
              <a:t>Database</a:t>
            </a:r>
            <a:r>
              <a:rPr lang="it-IT" dirty="0" smtClean="0"/>
              <a:t> si occupa di gestire la connessione al database.</a:t>
            </a:r>
          </a:p>
          <a:p>
            <a:r>
              <a:rPr lang="it-IT" dirty="0" smtClean="0"/>
              <a:t>La classe </a:t>
            </a:r>
            <a:r>
              <a:rPr lang="it-IT" b="1" dirty="0" smtClean="0"/>
              <a:t>Tabella</a:t>
            </a:r>
            <a:r>
              <a:rPr lang="it-IT" dirty="0" smtClean="0"/>
              <a:t> ha al suo interno un oggetto </a:t>
            </a:r>
            <a:r>
              <a:rPr lang="it-IT" i="1" dirty="0" smtClean="0"/>
              <a:t>Database</a:t>
            </a:r>
            <a:r>
              <a:rPr lang="it-IT" dirty="0" smtClean="0"/>
              <a:t> e rappresenta la tabella del </a:t>
            </a:r>
            <a:r>
              <a:rPr lang="it-IT" dirty="0" err="1" smtClean="0"/>
              <a:t>bean</a:t>
            </a:r>
            <a:r>
              <a:rPr lang="it-IT" dirty="0" smtClean="0"/>
              <a:t> nel database.</a:t>
            </a:r>
          </a:p>
          <a:p>
            <a:r>
              <a:rPr lang="it-IT" b="1" dirty="0" err="1" smtClean="0"/>
              <a:t>DbBeansInterface</a:t>
            </a:r>
            <a:r>
              <a:rPr lang="it-IT" dirty="0" smtClean="0"/>
              <a:t> è una interfaccia in cui sono dichiarati i metodi  che devono essere implementati ai fini di un corretto funzionamento del </a:t>
            </a:r>
            <a:r>
              <a:rPr lang="it-IT" dirty="0" err="1" smtClean="0"/>
              <a:t>framework</a:t>
            </a:r>
            <a:r>
              <a:rPr lang="it-IT" dirty="0" smtClean="0"/>
              <a:t> .</a:t>
            </a:r>
          </a:p>
          <a:p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30971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170276" y="428604"/>
            <a:ext cx="67513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/>
              <a:t>Breve descrizione delle classi del </a:t>
            </a:r>
            <a:r>
              <a:rPr lang="it-IT" sz="2800" b="1" dirty="0" err="1" smtClean="0"/>
              <a:t>framework</a:t>
            </a:r>
            <a:endParaRPr lang="it-IT" sz="2800" b="1" dirty="0" smtClean="0"/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dirty="0" err="1" smtClean="0"/>
              <a:t>DbBeans</a:t>
            </a:r>
            <a:r>
              <a:rPr lang="it-IT" dirty="0" smtClean="0"/>
              <a:t> è una classe che implementa metodi per effettuare le operazioni più comuni sul database e contiene un oggetto </a:t>
            </a:r>
            <a:r>
              <a:rPr lang="it-IT" i="1" dirty="0" smtClean="0"/>
              <a:t>Tabella</a:t>
            </a:r>
            <a:r>
              <a:rPr lang="it-IT" dirty="0" smtClean="0"/>
              <a:t> che verrà istanziato da ogni classe che estende la suddetta. </a:t>
            </a:r>
          </a:p>
          <a:p>
            <a:r>
              <a:rPr lang="it-IT" b="1" dirty="0" smtClean="0"/>
              <a:t>DB''</a:t>
            </a:r>
            <a:r>
              <a:rPr lang="it-IT" b="1" dirty="0" err="1" smtClean="0"/>
              <a:t>NomeBeans</a:t>
            </a:r>
            <a:r>
              <a:rPr lang="it-IT" b="1" dirty="0" smtClean="0"/>
              <a:t>'' </a:t>
            </a:r>
            <a:r>
              <a:rPr lang="it-IT" dirty="0" smtClean="0"/>
              <a:t>estende </a:t>
            </a:r>
            <a:r>
              <a:rPr lang="it-IT" dirty="0" err="1" smtClean="0"/>
              <a:t>DbBeans</a:t>
            </a:r>
            <a:r>
              <a:rPr lang="it-IT" dirty="0" smtClean="0"/>
              <a:t> ed implementa metodi ausiliari.</a:t>
            </a:r>
          </a:p>
          <a:p>
            <a:endParaRPr lang="it-IT" dirty="0" smtClean="0"/>
          </a:p>
          <a:p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95590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06920" y="428604"/>
            <a:ext cx="66780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/>
              <a:t>Breve panoramica su </a:t>
            </a:r>
            <a:r>
              <a:rPr lang="it-IT" sz="2800" b="1" dirty="0" err="1" smtClean="0"/>
              <a:t>DBBeans</a:t>
            </a:r>
            <a:endParaRPr lang="it-IT" sz="2800" b="1" dirty="0" smtClean="0"/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61013" indent="-5561013" algn="just">
              <a:buNone/>
            </a:pPr>
            <a:r>
              <a:rPr lang="it-IT" dirty="0" smtClean="0"/>
              <a:t>La classe </a:t>
            </a:r>
            <a:r>
              <a:rPr lang="it-IT" dirty="0" err="1" smtClean="0"/>
              <a:t>DBBeans</a:t>
            </a:r>
            <a:r>
              <a:rPr lang="it-IT" dirty="0" smtClean="0"/>
              <a:t> è il fulcro del </a:t>
            </a:r>
            <a:r>
              <a:rPr lang="it-IT" dirty="0" err="1" smtClean="0"/>
              <a:t>framework</a:t>
            </a:r>
            <a:r>
              <a:rPr lang="it-IT" dirty="0" smtClean="0"/>
              <a:t>.</a:t>
            </a:r>
          </a:p>
        </p:txBody>
      </p:sp>
      <p:pic>
        <p:nvPicPr>
          <p:cNvPr id="4" name="Immagine 3" descr="DbBeaansClass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43504" y="2428868"/>
            <a:ext cx="2376264" cy="40577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pic>
        <p:nvPicPr>
          <p:cNvPr id="33796" name="Picture 4" descr="http://www.upieditoria.it/images/omino%20camerier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904" y="3500438"/>
            <a:ext cx="3295650" cy="32956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4083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06920" y="428604"/>
            <a:ext cx="66780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err="1" smtClean="0"/>
              <a:t>DBBeans</a:t>
            </a:r>
            <a:r>
              <a:rPr lang="it-IT" sz="2800" b="1" dirty="0" smtClean="0"/>
              <a:t>: i metodi chiave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 smtClean="0"/>
              <a:t>Oltre ai metodi per le operazioni comuni a tutti i </a:t>
            </a:r>
            <a:r>
              <a:rPr lang="it-IT" dirty="0" err="1" smtClean="0"/>
              <a:t>beans</a:t>
            </a:r>
            <a:r>
              <a:rPr lang="it-IT" dirty="0" smtClean="0"/>
              <a:t>,  vi sono metodi che sono indispensabili affinché il </a:t>
            </a:r>
            <a:r>
              <a:rPr lang="it-IT" dirty="0" err="1" smtClean="0"/>
              <a:t>framework</a:t>
            </a:r>
            <a:r>
              <a:rPr lang="it-IT" b="1" dirty="0" smtClean="0"/>
              <a:t> </a:t>
            </a:r>
            <a:r>
              <a:rPr lang="it-IT" dirty="0" smtClean="0"/>
              <a:t>possa funzionare.</a:t>
            </a:r>
          </a:p>
          <a:p>
            <a:pPr marL="0" indent="0" algn="just">
              <a:buNone/>
            </a:pPr>
            <a:endParaRPr lang="it-IT" dirty="0" smtClean="0"/>
          </a:p>
          <a:p>
            <a:pPr marL="0" indent="0"/>
            <a:r>
              <a:rPr lang="en-US" b="1" dirty="0" smtClean="0"/>
              <a:t>protected abstract Map&lt;String, String&gt; </a:t>
            </a:r>
            <a:r>
              <a:rPr lang="en-US" b="1" dirty="0" err="1" smtClean="0"/>
              <a:t>getMappingFields</a:t>
            </a:r>
            <a:r>
              <a:rPr lang="en-US" b="1" dirty="0" smtClean="0"/>
              <a:t>();</a:t>
            </a:r>
          </a:p>
          <a:p>
            <a:pPr marL="0" indent="0">
              <a:buNone/>
            </a:pPr>
            <a:r>
              <a:rPr lang="it-IT" dirty="0" smtClean="0"/>
              <a:t>Associa </a:t>
            </a:r>
            <a:r>
              <a:rPr lang="it-IT" dirty="0" err="1" smtClean="0"/>
              <a:t>variabileBean-colonnaDatabase</a:t>
            </a:r>
            <a:r>
              <a:rPr lang="it-IT" dirty="0" smtClean="0"/>
              <a:t>.</a:t>
            </a:r>
          </a:p>
          <a:p>
            <a:pPr marL="0" indent="0"/>
            <a:r>
              <a:rPr lang="it-IT" b="1" dirty="0" err="1" smtClean="0"/>
              <a:t>protected</a:t>
            </a:r>
            <a:r>
              <a:rPr lang="it-IT" b="1" dirty="0" smtClean="0"/>
              <a:t> </a:t>
            </a:r>
            <a:r>
              <a:rPr lang="it-IT" b="1" dirty="0" err="1" smtClean="0"/>
              <a:t>abstract</a:t>
            </a:r>
            <a:r>
              <a:rPr lang="it-IT" b="1" dirty="0" smtClean="0"/>
              <a:t> </a:t>
            </a:r>
            <a:r>
              <a:rPr lang="it-IT" b="1" dirty="0" err="1" smtClean="0"/>
              <a:t>List</a:t>
            </a:r>
            <a:r>
              <a:rPr lang="it-IT" b="1" dirty="0" smtClean="0"/>
              <a:t>&lt;</a:t>
            </a:r>
            <a:r>
              <a:rPr lang="it-IT" b="1" dirty="0" err="1" smtClean="0"/>
              <a:t>String</a:t>
            </a:r>
            <a:r>
              <a:rPr lang="it-IT" b="1" dirty="0" smtClean="0"/>
              <a:t>&gt; </a:t>
            </a:r>
            <a:r>
              <a:rPr lang="it-IT" b="1" dirty="0" err="1" smtClean="0"/>
              <a:t>getKeyFields</a:t>
            </a:r>
            <a:r>
              <a:rPr lang="it-IT" b="1" dirty="0" smtClean="0"/>
              <a:t>();</a:t>
            </a:r>
          </a:p>
          <a:p>
            <a:pPr marL="0" indent="0">
              <a:buNone/>
            </a:pPr>
            <a:r>
              <a:rPr lang="it-IT" dirty="0" smtClean="0"/>
              <a:t>Restituisce la lista dei campi chiave nel database per questo </a:t>
            </a:r>
            <a:r>
              <a:rPr lang="it-IT" dirty="0" err="1" smtClean="0"/>
              <a:t>bean</a:t>
            </a:r>
            <a:r>
              <a:rPr lang="it-IT" dirty="0" smtClean="0"/>
              <a:t>.</a:t>
            </a:r>
            <a:endParaRPr lang="it-IT" b="1" dirty="0" smtClean="0"/>
          </a:p>
          <a:p>
            <a:pPr marL="0" indent="0">
              <a:buNone/>
            </a:pPr>
            <a:endParaRPr lang="it-IT" dirty="0" smtClean="0"/>
          </a:p>
          <a:p>
            <a:pPr marL="0" indent="0" algn="just">
              <a:buNone/>
            </a:pPr>
            <a:endParaRPr lang="it-IT" dirty="0" smtClean="0"/>
          </a:p>
          <a:p>
            <a:pPr marL="0" indent="0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24774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06920" y="428604"/>
            <a:ext cx="66780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err="1" smtClean="0"/>
              <a:t>DBBeans</a:t>
            </a:r>
            <a:r>
              <a:rPr lang="it-IT" sz="2800" b="1" dirty="0" smtClean="0"/>
              <a:t>: i metodi chiave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b="1" dirty="0" smtClean="0"/>
              <a:t>protected final Map&lt;String, Object&gt; </a:t>
            </a:r>
            <a:r>
              <a:rPr lang="en-US" b="1" dirty="0" err="1" smtClean="0"/>
              <a:t>getFieldsFromBean</a:t>
            </a:r>
            <a:r>
              <a:rPr lang="en-US" b="1" dirty="0" smtClean="0"/>
              <a:t>(B </a:t>
            </a:r>
            <a:r>
              <a:rPr lang="en-US" b="1" dirty="0" err="1" smtClean="0"/>
              <a:t>realBean</a:t>
            </a:r>
            <a:r>
              <a:rPr lang="en-US" b="1" dirty="0" smtClean="0"/>
              <a:t>) </a:t>
            </a:r>
          </a:p>
          <a:p>
            <a:pPr marL="0" indent="0">
              <a:buNone/>
            </a:pPr>
            <a:r>
              <a:rPr lang="it-IT" dirty="0" smtClean="0"/>
              <a:t>Metodo che legge i valori di tutti i campi di un oggetto Java </a:t>
            </a:r>
            <a:r>
              <a:rPr lang="it-IT" dirty="0" err="1" smtClean="0"/>
              <a:t>realBean</a:t>
            </a:r>
            <a:endParaRPr lang="it-IT" dirty="0" smtClean="0"/>
          </a:p>
          <a:p>
            <a:pPr marL="0" indent="0"/>
            <a:r>
              <a:rPr lang="it-IT" b="1" dirty="0" err="1" smtClean="0"/>
              <a:t>protected</a:t>
            </a:r>
            <a:r>
              <a:rPr lang="it-IT" b="1" dirty="0" smtClean="0"/>
              <a:t> Assegnazione[] </a:t>
            </a:r>
            <a:r>
              <a:rPr lang="it-IT" b="1" dirty="0" err="1" smtClean="0"/>
              <a:t>creaAssegnazioni</a:t>
            </a:r>
            <a:r>
              <a:rPr lang="it-IT" b="1" dirty="0" smtClean="0"/>
              <a:t>(B </a:t>
            </a:r>
            <a:r>
              <a:rPr lang="it-IT" b="1" dirty="0" err="1" smtClean="0"/>
              <a:t>bean</a:t>
            </a:r>
            <a:r>
              <a:rPr lang="it-IT" b="1" dirty="0" smtClean="0"/>
              <a:t>)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Gestione assegnazione chiavi esterne</a:t>
            </a:r>
          </a:p>
          <a:p>
            <a:pPr marL="0" indent="0"/>
            <a:r>
              <a:rPr lang="it-IT" b="1" dirty="0" err="1" smtClean="0"/>
              <a:t>protected</a:t>
            </a:r>
            <a:r>
              <a:rPr lang="it-IT" b="1" dirty="0" smtClean="0"/>
              <a:t> Bando </a:t>
            </a:r>
            <a:r>
              <a:rPr lang="it-IT" b="1" dirty="0" err="1" smtClean="0"/>
              <a:t>creaBean</a:t>
            </a:r>
            <a:r>
              <a:rPr lang="it-IT" b="1" dirty="0" smtClean="0"/>
              <a:t>(</a:t>
            </a:r>
            <a:r>
              <a:rPr lang="it-IT" b="1" dirty="0" err="1" smtClean="0"/>
              <a:t>ResultSet</a:t>
            </a:r>
            <a:r>
              <a:rPr lang="it-IT" b="1" dirty="0" smtClean="0"/>
              <a:t> r)</a:t>
            </a:r>
          </a:p>
          <a:p>
            <a:pPr marL="0" indent="0">
              <a:buNone/>
            </a:pPr>
            <a:r>
              <a:rPr lang="it-IT" dirty="0" smtClean="0"/>
              <a:t>Setta un </a:t>
            </a:r>
            <a:r>
              <a:rPr lang="it-IT" dirty="0" err="1" smtClean="0"/>
              <a:t>bean</a:t>
            </a:r>
            <a:r>
              <a:rPr lang="it-IT" dirty="0" smtClean="0"/>
              <a:t> prendendo gli attributi da un </a:t>
            </a:r>
            <a:r>
              <a:rPr lang="it-IT" dirty="0" err="1" smtClean="0"/>
              <a:t>ResultSet</a:t>
            </a:r>
            <a:endParaRPr lang="it-IT" dirty="0" smtClean="0"/>
          </a:p>
          <a:p>
            <a:pPr marL="0" indent="0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77683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244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1564757" y="3212976"/>
            <a:ext cx="5880862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Implementazione:</a:t>
            </a:r>
          </a:p>
          <a:p>
            <a:pPr algn="ctr"/>
            <a:r>
              <a:rPr lang="it-IT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Layer</a:t>
            </a:r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di Application</a:t>
            </a:r>
            <a:endParaRPr lang="it-IT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756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FreeGreatPicture.com-23408-d-villain-bulletin-board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2492896"/>
            <a:ext cx="5380856" cy="403564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138589" y="476672"/>
            <a:ext cx="3181769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>
                <a:latin typeface="+mj-lt"/>
              </a:rPr>
              <a:t>Gestioni individuate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67544" y="2204864"/>
            <a:ext cx="7789293" cy="352839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Gestioni:</a:t>
            </a:r>
          </a:p>
          <a:p>
            <a:pPr lvl="1"/>
            <a:r>
              <a:rPr lang="it-IT" dirty="0" smtClean="0"/>
              <a:t>Gestione Utenze e Accessi</a:t>
            </a:r>
          </a:p>
          <a:p>
            <a:pPr lvl="1"/>
            <a:r>
              <a:rPr lang="it-IT" dirty="0" smtClean="0"/>
              <a:t>Gestione Ricerca</a:t>
            </a:r>
          </a:p>
          <a:p>
            <a:pPr lvl="1"/>
            <a:r>
              <a:rPr lang="it-IT" dirty="0" smtClean="0"/>
              <a:t>Gestione Notifiche Mail</a:t>
            </a:r>
          </a:p>
        </p:txBody>
      </p:sp>
    </p:spTree>
    <p:extLst>
      <p:ext uri="{BB962C8B-B14F-4D97-AF65-F5344CB8AC3E}">
        <p14:creationId xmlns:p14="http://schemas.microsoft.com/office/powerpoint/2010/main" val="326699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Requisiti </a:t>
            </a:r>
            <a:r>
              <a:rPr lang="it-IT" sz="2800" b="1" dirty="0" err="1" smtClean="0">
                <a:latin typeface="+mj-lt"/>
              </a:rPr>
              <a:t>richiesti…</a:t>
            </a:r>
            <a:r>
              <a:rPr lang="it-IT" sz="2800" b="1" dirty="0" smtClean="0">
                <a:latin typeface="+mj-lt"/>
              </a:rPr>
              <a:t>.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2060848"/>
            <a:ext cx="6840760" cy="45365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Semplicità e accessibilità</a:t>
            </a:r>
          </a:p>
          <a:p>
            <a:pPr lvl="1"/>
            <a:r>
              <a:rPr lang="it-IT" dirty="0" smtClean="0"/>
              <a:t>Presentazione richieste di Iscrizione</a:t>
            </a:r>
          </a:p>
          <a:p>
            <a:pPr lvl="1"/>
            <a:r>
              <a:rPr lang="it-IT" dirty="0" err="1" smtClean="0"/>
              <a:t>Eleborazione</a:t>
            </a:r>
            <a:r>
              <a:rPr lang="it-IT" dirty="0" smtClean="0"/>
              <a:t> dati</a:t>
            </a:r>
          </a:p>
          <a:p>
            <a:r>
              <a:rPr lang="it-IT" dirty="0" smtClean="0">
                <a:solidFill>
                  <a:srgbClr val="FF0000"/>
                </a:solidFill>
              </a:rPr>
              <a:t>Rapidità di operazioni</a:t>
            </a:r>
          </a:p>
          <a:p>
            <a:pPr lvl="1"/>
            <a:r>
              <a:rPr lang="it-IT" dirty="0" smtClean="0"/>
              <a:t>Automatismo</a:t>
            </a:r>
          </a:p>
          <a:p>
            <a:pPr lvl="1"/>
            <a:r>
              <a:rPr lang="it-IT" dirty="0" smtClean="0"/>
              <a:t>Termini temporali</a:t>
            </a:r>
          </a:p>
          <a:p>
            <a:r>
              <a:rPr lang="it-IT" dirty="0" smtClean="0"/>
              <a:t>Protezione dati sensibili</a:t>
            </a:r>
          </a:p>
          <a:p>
            <a:pPr lvl="1"/>
            <a:r>
              <a:rPr lang="it-IT" dirty="0" smtClean="0"/>
              <a:t>Username e Password</a:t>
            </a:r>
          </a:p>
          <a:p>
            <a:pPr lvl="1"/>
            <a:r>
              <a:rPr lang="it-IT" dirty="0" smtClean="0"/>
              <a:t>Informazioni generali</a:t>
            </a:r>
          </a:p>
          <a:p>
            <a:pPr lvl="1">
              <a:buNone/>
            </a:pPr>
            <a:endParaRPr lang="it-IT" dirty="0" smtClean="0"/>
          </a:p>
        </p:txBody>
      </p:sp>
      <p:pic>
        <p:nvPicPr>
          <p:cNvPr id="4" name="Immagine 3" descr="3d_villain_hd_picture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840" y="2276872"/>
            <a:ext cx="4869160" cy="486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3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753869" y="476672"/>
            <a:ext cx="395121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Gestione Utenti e Accessi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755576" y="1772816"/>
            <a:ext cx="7789293" cy="496855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La </a:t>
            </a:r>
            <a:r>
              <a:rPr lang="it-IT" b="1" dirty="0" smtClean="0"/>
              <a:t>Gestione Utenti e Accessi </a:t>
            </a:r>
            <a:endParaRPr lang="it-IT" dirty="0" smtClean="0"/>
          </a:p>
          <a:p>
            <a:pPr lvl="1"/>
            <a:r>
              <a:rPr lang="it-IT" dirty="0" smtClean="0"/>
              <a:t>Accessi al sistema</a:t>
            </a:r>
          </a:p>
          <a:p>
            <a:pPr lvl="1"/>
            <a:r>
              <a:rPr lang="it-IT" dirty="0" smtClean="0"/>
              <a:t>Registrazione</a:t>
            </a:r>
          </a:p>
          <a:p>
            <a:pPr lvl="1"/>
            <a:r>
              <a:rPr lang="it-IT" dirty="0" smtClean="0"/>
              <a:t>Inserimento e modifica utenti</a:t>
            </a:r>
          </a:p>
          <a:p>
            <a:pPr lvl="1"/>
            <a:r>
              <a:rPr lang="it-IT" dirty="0" smtClean="0"/>
              <a:t>Compilazione domanda di iscrizione</a:t>
            </a:r>
          </a:p>
          <a:p>
            <a:pPr lvl="1"/>
            <a:r>
              <a:rPr lang="it-IT" dirty="0" smtClean="0"/>
              <a:t>Pagamenti </a:t>
            </a:r>
          </a:p>
          <a:p>
            <a:pPr lvl="1"/>
            <a:r>
              <a:rPr lang="it-IT" dirty="0" smtClean="0"/>
              <a:t>Bando</a:t>
            </a:r>
          </a:p>
          <a:p>
            <a:pPr lvl="1"/>
            <a:r>
              <a:rPr lang="it-IT" dirty="0" smtClean="0"/>
              <a:t>Classi assegnate</a:t>
            </a:r>
          </a:p>
          <a:p>
            <a:pPr lvl="1"/>
            <a:r>
              <a:rPr lang="it-IT" dirty="0" smtClean="0"/>
              <a:t>Gestione Ricerca</a:t>
            </a:r>
          </a:p>
          <a:p>
            <a:pPr lvl="1"/>
            <a:r>
              <a:rPr lang="it-IT" dirty="0" smtClean="0"/>
              <a:t>Gestione Notifiche Mail</a:t>
            </a:r>
          </a:p>
        </p:txBody>
      </p:sp>
    </p:spTree>
    <p:extLst>
      <p:ext uri="{BB962C8B-B14F-4D97-AF65-F5344CB8AC3E}">
        <p14:creationId xmlns:p14="http://schemas.microsoft.com/office/powerpoint/2010/main" val="173788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FreeGreatPicture.com-23940-lovely-d-villain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348880"/>
            <a:ext cx="3510390" cy="468052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112511" y="476672"/>
            <a:ext cx="5233933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Gestione Utenti e Accessi: </a:t>
            </a:r>
            <a:r>
              <a:rPr lang="it-IT" sz="2800" b="1" dirty="0" err="1" smtClean="0">
                <a:latin typeface="+mj-lt"/>
              </a:rPr>
              <a:t>Control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251520" y="2060848"/>
            <a:ext cx="8568952" cy="403244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Gli </a:t>
            </a:r>
            <a:r>
              <a:rPr lang="it-IT" b="1" dirty="0" smtClean="0"/>
              <a:t>oggetti </a:t>
            </a:r>
            <a:r>
              <a:rPr lang="it-IT" b="1" dirty="0" err="1" smtClean="0"/>
              <a:t>Control</a:t>
            </a:r>
            <a:r>
              <a:rPr lang="it-IT" b="1" dirty="0" smtClean="0"/>
              <a:t> </a:t>
            </a:r>
            <a:r>
              <a:rPr lang="it-IT" dirty="0" smtClean="0"/>
              <a:t>che si occupano della gestione sono:</a:t>
            </a:r>
          </a:p>
          <a:p>
            <a:pPr lvl="1"/>
            <a:r>
              <a:rPr lang="it-IT" dirty="0" err="1" smtClean="0"/>
              <a:t>Control</a:t>
            </a:r>
            <a:r>
              <a:rPr lang="it-IT" dirty="0" smtClean="0"/>
              <a:t> Iscrizione</a:t>
            </a:r>
          </a:p>
          <a:p>
            <a:pPr lvl="1"/>
            <a:r>
              <a:rPr lang="it-IT" dirty="0" err="1" smtClean="0"/>
              <a:t>Control</a:t>
            </a:r>
            <a:r>
              <a:rPr lang="it-IT" dirty="0" smtClean="0"/>
              <a:t> Iscritti</a:t>
            </a:r>
          </a:p>
          <a:p>
            <a:pPr lvl="1"/>
            <a:r>
              <a:rPr lang="it-IT" dirty="0" err="1" smtClean="0"/>
              <a:t>Control</a:t>
            </a:r>
            <a:r>
              <a:rPr lang="it-IT" dirty="0" smtClean="0"/>
              <a:t> Gestione Bando</a:t>
            </a:r>
          </a:p>
          <a:p>
            <a:pPr lvl="1"/>
            <a:r>
              <a:rPr lang="it-IT" dirty="0" err="1" smtClean="0"/>
              <a:t>Control</a:t>
            </a:r>
            <a:r>
              <a:rPr lang="it-IT" dirty="0" smtClean="0"/>
              <a:t> Classi</a:t>
            </a:r>
          </a:p>
          <a:p>
            <a:pPr lvl="1"/>
            <a:r>
              <a:rPr lang="it-IT" dirty="0" err="1" smtClean="0"/>
              <a:t>Control</a:t>
            </a:r>
            <a:r>
              <a:rPr lang="it-IT" dirty="0" smtClean="0"/>
              <a:t> Dati personali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06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011858" y="476672"/>
            <a:ext cx="3435236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Dati Personali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2204864"/>
            <a:ext cx="8208912" cy="386589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dirty="0" smtClean="0"/>
              <a:t>Il </a:t>
            </a:r>
            <a:r>
              <a:rPr lang="it-IT" b="1" dirty="0" err="1" smtClean="0"/>
              <a:t>Control</a:t>
            </a:r>
            <a:r>
              <a:rPr lang="it-IT" b="1" dirty="0" smtClean="0"/>
              <a:t> Dati Personali </a:t>
            </a:r>
            <a:r>
              <a:rPr lang="it-IT" dirty="0" smtClean="0"/>
              <a:t>gestisce i dati personali degli utenti. </a:t>
            </a:r>
          </a:p>
          <a:p>
            <a:pPr marL="0" indent="0"/>
            <a:r>
              <a:rPr lang="it-IT" b="1" dirty="0" smtClean="0"/>
              <a:t>Rispettando</a:t>
            </a:r>
            <a:r>
              <a:rPr lang="it-IT" dirty="0" smtClean="0"/>
              <a:t> </a:t>
            </a:r>
            <a:r>
              <a:rPr lang="it-IT" b="1" dirty="0" smtClean="0"/>
              <a:t>i requisiti analizzati </a:t>
            </a:r>
            <a:r>
              <a:rPr lang="it-IT" dirty="0" smtClean="0"/>
              <a:t>del sistema, il processo di iscrizione è stato concettualmente diviso in più parti che permettono di poter </a:t>
            </a:r>
            <a:r>
              <a:rPr lang="it-IT" b="1" dirty="0" smtClean="0"/>
              <a:t>completare l’iscrizione in tempi diversi</a:t>
            </a:r>
            <a:r>
              <a:rPr lang="it-IT" dirty="0" smtClean="0"/>
              <a:t>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88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77606" y="476672"/>
            <a:ext cx="3103734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Application</a:t>
            </a:r>
          </a:p>
          <a:p>
            <a:pPr algn="ctr"/>
            <a:r>
              <a:rPr lang="it-IT" sz="2800" b="1" dirty="0" err="1" smtClean="0">
                <a:latin typeface="+mj-lt"/>
              </a:rPr>
              <a:t>Step</a:t>
            </a:r>
            <a:r>
              <a:rPr lang="it-IT" sz="2800" b="1" dirty="0" smtClean="0">
                <a:latin typeface="+mj-lt"/>
              </a:rPr>
              <a:t> Iscrizione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395536" y="1988840"/>
            <a:ext cx="8280920" cy="424847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L’iscrizione al sistema è divisa in </a:t>
            </a:r>
            <a:r>
              <a:rPr lang="it-IT" dirty="0" err="1" smtClean="0"/>
              <a:t>step</a:t>
            </a:r>
            <a:r>
              <a:rPr lang="it-IT" dirty="0" smtClean="0"/>
              <a:t>:</a:t>
            </a:r>
          </a:p>
          <a:p>
            <a:pPr lvl="1"/>
            <a:r>
              <a:rPr lang="it-IT" dirty="0" smtClean="0"/>
              <a:t>Il </a:t>
            </a:r>
            <a:r>
              <a:rPr lang="it-IT" b="1" dirty="0" smtClean="0"/>
              <a:t>primo </a:t>
            </a:r>
            <a:r>
              <a:rPr lang="it-IT" b="1" dirty="0" err="1" smtClean="0"/>
              <a:t>step</a:t>
            </a:r>
            <a:r>
              <a:rPr lang="it-IT" b="1" dirty="0" smtClean="0"/>
              <a:t>: </a:t>
            </a:r>
            <a:r>
              <a:rPr lang="it-IT" dirty="0" smtClean="0"/>
              <a:t>registrazione</a:t>
            </a:r>
          </a:p>
          <a:p>
            <a:pPr lvl="1"/>
            <a:r>
              <a:rPr lang="it-IT" dirty="0" smtClean="0"/>
              <a:t>Il </a:t>
            </a:r>
            <a:r>
              <a:rPr lang="it-IT" b="1" dirty="0" smtClean="0"/>
              <a:t>secondo </a:t>
            </a:r>
            <a:r>
              <a:rPr lang="it-IT" b="1" dirty="0" err="1" smtClean="0"/>
              <a:t>step</a:t>
            </a:r>
            <a:r>
              <a:rPr lang="it-IT" b="1" dirty="0" smtClean="0"/>
              <a:t>: </a:t>
            </a:r>
            <a:r>
              <a:rPr lang="it-IT" dirty="0" smtClean="0"/>
              <a:t>inserimento di un bambino</a:t>
            </a:r>
          </a:p>
          <a:p>
            <a:pPr lvl="1"/>
            <a:r>
              <a:rPr lang="it-IT" dirty="0" smtClean="0"/>
              <a:t>Il </a:t>
            </a:r>
            <a:r>
              <a:rPr lang="it-IT" b="1" dirty="0" smtClean="0"/>
              <a:t>terzo </a:t>
            </a:r>
            <a:r>
              <a:rPr lang="it-IT" b="1" dirty="0" err="1" smtClean="0"/>
              <a:t>step</a:t>
            </a:r>
            <a:r>
              <a:rPr lang="it-IT" b="1" dirty="0" smtClean="0"/>
              <a:t>: </a:t>
            </a:r>
            <a:r>
              <a:rPr lang="it-IT" dirty="0" smtClean="0"/>
              <a:t>inserimento della </a:t>
            </a:r>
            <a:r>
              <a:rPr lang="it-IT" b="1" dirty="0" smtClean="0"/>
              <a:t>situazione familiare</a:t>
            </a:r>
            <a:r>
              <a:rPr lang="it-IT" dirty="0" smtClean="0"/>
              <a:t>, dei dati personali del </a:t>
            </a:r>
            <a:r>
              <a:rPr lang="it-IT" b="1" dirty="0" smtClean="0"/>
              <a:t>genitore richiedente </a:t>
            </a:r>
            <a:r>
              <a:rPr lang="it-IT" dirty="0" smtClean="0"/>
              <a:t>e, dove possibile, dei dati personali del </a:t>
            </a:r>
            <a:r>
              <a:rPr lang="it-IT" b="1" dirty="0" smtClean="0"/>
              <a:t>genitore non richiedente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2029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10925" y="476672"/>
            <a:ext cx="32371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Iscrizione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251520" y="2060848"/>
            <a:ext cx="8568952" cy="403244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Il </a:t>
            </a:r>
            <a:r>
              <a:rPr lang="it-IT" b="1" dirty="0" err="1" smtClean="0"/>
              <a:t>Control</a:t>
            </a:r>
            <a:r>
              <a:rPr lang="it-IT" b="1" dirty="0" smtClean="0"/>
              <a:t> Iscrizione </a:t>
            </a:r>
            <a:r>
              <a:rPr lang="it-IT" dirty="0" smtClean="0"/>
              <a:t>gestione delle domanda di iscrizione. </a:t>
            </a:r>
          </a:p>
          <a:p>
            <a:r>
              <a:rPr lang="it-IT" dirty="0" smtClean="0"/>
              <a:t>Una domanda di iscrizione può essere compilata, ritirata, visualizzata, ma non modificata una volta inviata.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74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77606" y="476672"/>
            <a:ext cx="3103734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Application</a:t>
            </a:r>
          </a:p>
          <a:p>
            <a:pPr algn="ctr"/>
            <a:r>
              <a:rPr lang="it-IT" sz="2800" b="1" dirty="0" err="1" smtClean="0">
                <a:latin typeface="+mj-lt"/>
              </a:rPr>
              <a:t>Step</a:t>
            </a:r>
            <a:r>
              <a:rPr lang="it-IT" sz="2800" b="1" dirty="0" smtClean="0">
                <a:latin typeface="+mj-lt"/>
              </a:rPr>
              <a:t> Iscrizione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251520" y="1988840"/>
            <a:ext cx="8424936" cy="424847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Dopo aver completato gli </a:t>
            </a:r>
            <a:r>
              <a:rPr lang="it-IT" dirty="0" err="1" smtClean="0"/>
              <a:t>step</a:t>
            </a:r>
            <a:r>
              <a:rPr lang="it-IT" dirty="0" smtClean="0"/>
              <a:t> dell’iscrizione è possibile presentare una </a:t>
            </a:r>
            <a:r>
              <a:rPr lang="it-IT" b="1" dirty="0" smtClean="0"/>
              <a:t>domanda di iscrizione </a:t>
            </a:r>
            <a:r>
              <a:rPr lang="it-IT" dirty="0" smtClean="0"/>
              <a:t>divisa in due fasi:</a:t>
            </a:r>
          </a:p>
          <a:p>
            <a:pPr lvl="1"/>
            <a:r>
              <a:rPr lang="it-IT" dirty="0" smtClean="0"/>
              <a:t>La </a:t>
            </a:r>
            <a:r>
              <a:rPr lang="it-IT" b="1" dirty="0" smtClean="0"/>
              <a:t>prima fase: prima</a:t>
            </a:r>
            <a:r>
              <a:rPr lang="it-IT" dirty="0" smtClean="0"/>
              <a:t> della pubblicazione delle graduatorie</a:t>
            </a:r>
          </a:p>
          <a:p>
            <a:pPr lvl="1"/>
            <a:r>
              <a:rPr lang="it-IT" dirty="0" smtClean="0"/>
              <a:t>La </a:t>
            </a:r>
            <a:r>
              <a:rPr lang="it-IT" b="1" dirty="0" smtClean="0"/>
              <a:t>seconda fase: dopo</a:t>
            </a:r>
            <a:r>
              <a:rPr lang="it-IT" dirty="0" smtClean="0"/>
              <a:t> la pubblicazione delle graduatorie</a:t>
            </a:r>
          </a:p>
        </p:txBody>
      </p:sp>
    </p:spTree>
    <p:extLst>
      <p:ext uri="{BB962C8B-B14F-4D97-AF65-F5344CB8AC3E}">
        <p14:creationId xmlns:p14="http://schemas.microsoft.com/office/powerpoint/2010/main" val="113025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10921" y="476672"/>
            <a:ext cx="32371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Iscritti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11560" y="2204864"/>
            <a:ext cx="8280920" cy="424847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Il </a:t>
            </a:r>
            <a:r>
              <a:rPr lang="it-IT" b="1" dirty="0" err="1" smtClean="0"/>
              <a:t>Control</a:t>
            </a:r>
            <a:r>
              <a:rPr lang="it-IT" b="1" dirty="0" smtClean="0"/>
              <a:t> Iscritti </a:t>
            </a:r>
            <a:r>
              <a:rPr lang="it-IT" dirty="0" smtClean="0"/>
              <a:t>gestisce ricerche per </a:t>
            </a:r>
            <a:r>
              <a:rPr lang="it-IT" b="1" dirty="0" smtClean="0"/>
              <a:t>categorie</a:t>
            </a:r>
            <a:r>
              <a:rPr lang="it-IT" dirty="0" smtClean="0"/>
              <a:t>:</a:t>
            </a:r>
          </a:p>
          <a:p>
            <a:pPr lvl="1"/>
            <a:r>
              <a:rPr lang="it-IT" dirty="0" smtClean="0"/>
              <a:t>Idonei</a:t>
            </a:r>
          </a:p>
          <a:p>
            <a:pPr lvl="1"/>
            <a:r>
              <a:rPr lang="it-IT" dirty="0" smtClean="0"/>
              <a:t>Non idonei</a:t>
            </a:r>
          </a:p>
          <a:p>
            <a:pPr lvl="1"/>
            <a:r>
              <a:rPr lang="it-IT" dirty="0" smtClean="0"/>
              <a:t>Al primo anno</a:t>
            </a:r>
          </a:p>
          <a:p>
            <a:pPr lvl="1"/>
            <a:r>
              <a:rPr lang="it-IT" dirty="0" smtClean="0"/>
              <a:t>Ad anni successivi</a:t>
            </a:r>
          </a:p>
          <a:p>
            <a:pPr lvl="1"/>
            <a:r>
              <a:rPr lang="it-IT" dirty="0" smtClean="0"/>
              <a:t>All’ultimo anno</a:t>
            </a:r>
          </a:p>
        </p:txBody>
      </p:sp>
    </p:spTree>
    <p:extLst>
      <p:ext uri="{BB962C8B-B14F-4D97-AF65-F5344CB8AC3E}">
        <p14:creationId xmlns:p14="http://schemas.microsoft.com/office/powerpoint/2010/main" val="373457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608254" y="476672"/>
            <a:ext cx="4242443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Gestione Personale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2564904"/>
            <a:ext cx="8208912" cy="386589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smtClean="0"/>
              <a:t>Il </a:t>
            </a:r>
            <a:r>
              <a:rPr lang="it-IT" b="1" dirty="0" err="1" smtClean="0"/>
              <a:t>Control</a:t>
            </a:r>
            <a:r>
              <a:rPr lang="it-IT" b="1" dirty="0" smtClean="0"/>
              <a:t> Gestione Personale </a:t>
            </a:r>
            <a:r>
              <a:rPr lang="it-IT" dirty="0" smtClean="0"/>
              <a:t>si occupa di gestire i profili del personale, con le classiche funzioni per crearle, modificarle e cancellarle.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13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862074" y="476672"/>
            <a:ext cx="37348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Gestione Bando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83568" y="2060848"/>
            <a:ext cx="8280920" cy="424847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</a:t>
            </a:r>
            <a:r>
              <a:rPr lang="it-IT" b="1" dirty="0" err="1" smtClean="0"/>
              <a:t>Control</a:t>
            </a:r>
            <a:r>
              <a:rPr lang="it-IT" b="1" dirty="0" smtClean="0"/>
              <a:t> Gestione Bando</a:t>
            </a:r>
            <a:endParaRPr lang="it-IT" dirty="0" smtClean="0"/>
          </a:p>
          <a:p>
            <a:pPr lvl="1"/>
            <a:r>
              <a:rPr lang="it-IT" dirty="0" smtClean="0"/>
              <a:t>Gestisce il bando di iscrizione</a:t>
            </a:r>
          </a:p>
          <a:p>
            <a:pPr lvl="1"/>
            <a:r>
              <a:rPr lang="it-IT" dirty="0" smtClean="0"/>
              <a:t>Assegna punteggi alle domanda iscrizione</a:t>
            </a:r>
          </a:p>
          <a:p>
            <a:pPr lvl="1"/>
            <a:r>
              <a:rPr lang="it-IT" dirty="0" smtClean="0"/>
              <a:t>Conferma o rifiuta una domanda</a:t>
            </a:r>
          </a:p>
          <a:p>
            <a:pPr lvl="1"/>
            <a:r>
              <a:rPr lang="it-IT" dirty="0" smtClean="0"/>
              <a:t>Consente la ricerca per stato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8328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10923" y="476672"/>
            <a:ext cx="32371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Classi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1844824"/>
            <a:ext cx="8424936" cy="460851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smtClean="0"/>
              <a:t>Il </a:t>
            </a:r>
            <a:r>
              <a:rPr lang="it-IT" b="1" dirty="0" err="1" smtClean="0"/>
              <a:t>Control</a:t>
            </a:r>
            <a:r>
              <a:rPr lang="it-IT" b="1" dirty="0" smtClean="0"/>
              <a:t> Classi </a:t>
            </a:r>
            <a:r>
              <a:rPr lang="it-IT" dirty="0" smtClean="0"/>
              <a:t>gestisce le </a:t>
            </a:r>
            <a:r>
              <a:rPr lang="it-IT" b="1" dirty="0" smtClean="0"/>
              <a:t>classi</a:t>
            </a:r>
            <a:r>
              <a:rPr lang="it-IT" dirty="0" smtClean="0"/>
              <a:t>. </a:t>
            </a:r>
            <a:r>
              <a:rPr lang="it-IT" b="1" dirty="0" smtClean="0"/>
              <a:t>Rispettando i requisiti analizzati </a:t>
            </a:r>
            <a:r>
              <a:rPr lang="it-IT" dirty="0" smtClean="0"/>
              <a:t>del sistema, la composizione di una classe avviene in due fasi successive:</a:t>
            </a:r>
            <a:endParaRPr lang="it-IT" i="1" dirty="0" smtClean="0"/>
          </a:p>
          <a:p>
            <a:pPr marL="640800" indent="0">
              <a:buFont typeface="Courier New" pitchFamily="49" charset="0"/>
              <a:buChar char="o"/>
            </a:pPr>
            <a:r>
              <a:rPr lang="it-IT" sz="2600" dirty="0" smtClean="0"/>
              <a:t>Nella </a:t>
            </a:r>
            <a:r>
              <a:rPr lang="it-IT" sz="2600" b="1" dirty="0" smtClean="0"/>
              <a:t>prima fase: </a:t>
            </a:r>
            <a:r>
              <a:rPr lang="it-IT" sz="2600" dirty="0" smtClean="0"/>
              <a:t>l’</a:t>
            </a:r>
            <a:r>
              <a:rPr lang="it-IT" sz="2600" b="1" dirty="0" smtClean="0"/>
              <a:t>impiegato dell’asilo </a:t>
            </a:r>
            <a:r>
              <a:rPr lang="it-IT" sz="2600" dirty="0" smtClean="0"/>
              <a:t>sceglie e bambini</a:t>
            </a:r>
          </a:p>
          <a:p>
            <a:pPr marL="640800" indent="0">
              <a:buFont typeface="Courier New" pitchFamily="49" charset="0"/>
              <a:buChar char="o"/>
            </a:pPr>
            <a:r>
              <a:rPr lang="it-IT" sz="2600" dirty="0" smtClean="0"/>
              <a:t>Nella </a:t>
            </a:r>
            <a:r>
              <a:rPr lang="it-IT" sz="2600" b="1" dirty="0" smtClean="0"/>
              <a:t>seconda fare: </a:t>
            </a:r>
            <a:r>
              <a:rPr lang="it-IT" sz="2600" dirty="0" smtClean="0"/>
              <a:t>il</a:t>
            </a:r>
            <a:r>
              <a:rPr lang="it-IT" sz="2600" b="1" dirty="0" smtClean="0"/>
              <a:t> delegato del rettore </a:t>
            </a:r>
            <a:r>
              <a:rPr lang="it-IT" sz="2600" dirty="0" smtClean="0"/>
              <a:t>sceglie se confermare o rigettare la composizione. </a:t>
            </a:r>
          </a:p>
        </p:txBody>
      </p:sp>
    </p:spTree>
    <p:extLst>
      <p:ext uri="{BB962C8B-B14F-4D97-AF65-F5344CB8AC3E}">
        <p14:creationId xmlns:p14="http://schemas.microsoft.com/office/powerpoint/2010/main" val="426636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…..e soddisfatti (2)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395536" y="1772816"/>
            <a:ext cx="6912768" cy="482453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Rapidità di Operazioni</a:t>
            </a:r>
          </a:p>
          <a:p>
            <a:pPr lvl="1"/>
            <a:r>
              <a:rPr lang="it-IT" dirty="0" smtClean="0"/>
              <a:t>Auto-Completamento</a:t>
            </a:r>
          </a:p>
          <a:p>
            <a:pPr lvl="2"/>
            <a:r>
              <a:rPr lang="it-IT" dirty="0" smtClean="0"/>
              <a:t>Compilazione Domanda</a:t>
            </a:r>
          </a:p>
          <a:p>
            <a:pPr lvl="1"/>
            <a:r>
              <a:rPr lang="it-IT" dirty="0" smtClean="0"/>
              <a:t>Modifiche e consultazione</a:t>
            </a:r>
          </a:p>
          <a:p>
            <a:pPr lvl="2"/>
            <a:r>
              <a:rPr lang="it-IT" dirty="0" smtClean="0"/>
              <a:t>Operazione su classi e iscritti (spostamenti)</a:t>
            </a:r>
          </a:p>
          <a:p>
            <a:pPr lvl="2"/>
            <a:r>
              <a:rPr lang="it-IT" dirty="0" smtClean="0"/>
              <a:t>Visualizzazione Bando</a:t>
            </a:r>
          </a:p>
          <a:p>
            <a:pPr lvl="2"/>
            <a:r>
              <a:rPr lang="it-IT" dirty="0" smtClean="0"/>
              <a:t>Accettazione Iscritto</a:t>
            </a:r>
          </a:p>
          <a:p>
            <a:pPr lvl="2"/>
            <a:r>
              <a:rPr lang="it-IT" dirty="0" smtClean="0"/>
              <a:t>Salvataggio graduatorie</a:t>
            </a:r>
          </a:p>
          <a:p>
            <a:pPr>
              <a:buNone/>
            </a:pPr>
            <a:endParaRPr lang="it-IT" dirty="0" smtClean="0"/>
          </a:p>
          <a:p>
            <a:pPr lvl="2">
              <a:buNone/>
            </a:pPr>
            <a:endParaRPr lang="it-IT" dirty="0" smtClean="0"/>
          </a:p>
          <a:p>
            <a:pPr lvl="2"/>
            <a:endParaRPr lang="it-IT" dirty="0" smtClean="0"/>
          </a:p>
          <a:p>
            <a:pPr lvl="2"/>
            <a:endParaRPr lang="it-IT" dirty="0" smtClean="0"/>
          </a:p>
          <a:p>
            <a:pPr lvl="2">
              <a:buNone/>
            </a:pPr>
            <a:endParaRPr lang="it-IT" dirty="0" smtClean="0"/>
          </a:p>
          <a:p>
            <a:pPr lvl="2"/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367840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_villain_hd_pictures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374994"/>
            <a:ext cx="3059832" cy="382479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110921" y="476672"/>
            <a:ext cx="32371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Gestione Ricerca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2420888"/>
            <a:ext cx="8208912" cy="386589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smtClean="0"/>
              <a:t>La </a:t>
            </a:r>
            <a:r>
              <a:rPr lang="it-IT" b="1" dirty="0" smtClean="0"/>
              <a:t>Gestione Ricerca </a:t>
            </a:r>
            <a:r>
              <a:rPr lang="it-IT" dirty="0" smtClean="0"/>
              <a:t>si occupa di gestire la </a:t>
            </a:r>
            <a:r>
              <a:rPr lang="it-IT" b="1" dirty="0" smtClean="0"/>
              <a:t>ricerca</a:t>
            </a:r>
            <a:r>
              <a:rPr lang="it-IT" dirty="0" smtClean="0"/>
              <a:t> all’interno del sistema, effettuata </a:t>
            </a:r>
            <a:r>
              <a:rPr lang="it-IT" b="1" dirty="0" smtClean="0"/>
              <a:t>da</a:t>
            </a:r>
            <a:r>
              <a:rPr lang="it-IT" dirty="0" smtClean="0"/>
              <a:t> varie tipologie di utenza </a:t>
            </a:r>
            <a:r>
              <a:rPr lang="it-IT" b="1" dirty="0" smtClean="0"/>
              <a:t>su</a:t>
            </a:r>
            <a:r>
              <a:rPr lang="it-IT" dirty="0" smtClean="0"/>
              <a:t> varie tipologie di utenza, basandosi su alcuni criteri di visualizzazione.</a:t>
            </a:r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29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10921" y="476672"/>
            <a:ext cx="32371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Strategy</a:t>
            </a:r>
            <a:r>
              <a:rPr lang="it-IT" sz="2800" b="1" dirty="0" smtClean="0">
                <a:latin typeface="+mj-lt"/>
              </a:rPr>
              <a:t> Pattern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611560" y="2204864"/>
            <a:ext cx="8208912" cy="386589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b="1" dirty="0" smtClean="0"/>
              <a:t> Primo passo: </a:t>
            </a:r>
            <a:r>
              <a:rPr lang="it-IT" dirty="0" smtClean="0"/>
              <a:t>creazione della classe </a:t>
            </a:r>
            <a:r>
              <a:rPr lang="it-IT" b="1" dirty="0" err="1" smtClean="0"/>
              <a:t>ContestoRicerca</a:t>
            </a:r>
            <a:r>
              <a:rPr lang="it-IT" dirty="0" smtClean="0"/>
              <a:t> per selezionare la tipologia di ricerca che si andrà ad effettuare e il contesto in cui si farà.</a:t>
            </a:r>
          </a:p>
          <a:p>
            <a:pPr marL="0" indent="0"/>
            <a:r>
              <a:rPr lang="it-IT" b="1" dirty="0" smtClean="0"/>
              <a:t> Secondo passo: </a:t>
            </a:r>
            <a:r>
              <a:rPr lang="it-IT" dirty="0" smtClean="0"/>
              <a:t>creazione della classe </a:t>
            </a:r>
            <a:r>
              <a:rPr lang="it-IT" b="1" dirty="0" err="1" smtClean="0"/>
              <a:t>AlgoritmoRicerca</a:t>
            </a:r>
            <a:r>
              <a:rPr lang="it-IT" dirty="0" smtClean="0"/>
              <a:t> che, in base al tipo di utente da ricercare, effettua una ricerca specifica</a:t>
            </a:r>
          </a:p>
          <a:p>
            <a:pPr marL="0" indent="0"/>
            <a:r>
              <a:rPr lang="it-IT" b="1" dirty="0" smtClean="0"/>
              <a:t>Motivazioni: </a:t>
            </a:r>
            <a:r>
              <a:rPr lang="it-IT" dirty="0" smtClean="0"/>
              <a:t>ricerca effettuata DA e SU un utente</a:t>
            </a:r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72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804687" y="476672"/>
            <a:ext cx="384958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Strategy</a:t>
            </a:r>
            <a:r>
              <a:rPr lang="it-IT" sz="2800" b="1" dirty="0" smtClean="0">
                <a:latin typeface="+mj-lt"/>
              </a:rPr>
              <a:t> Pattern: Grafico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025" y="1844824"/>
            <a:ext cx="8676455" cy="4590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7657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675568" y="476672"/>
            <a:ext cx="410781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Mapping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>
                <a:latin typeface="+mj-lt"/>
              </a:rPr>
              <a:t>Dai contratti alle eccezioni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467544" y="198884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Controllo solo su pre-condizioni e post-condizioni</a:t>
            </a:r>
            <a:endParaRPr lang="it-IT" dirty="0"/>
          </a:p>
          <a:p>
            <a:pPr lvl="1"/>
            <a:r>
              <a:rPr lang="it-IT" dirty="0" smtClean="0"/>
              <a:t>Controllo sulle invarianti superfluo, ridondante</a:t>
            </a:r>
            <a:endParaRPr lang="it-IT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861835" y="3718773"/>
            <a:ext cx="6791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200" b="1" dirty="0" smtClean="0"/>
              <a:t>OCL classe </a:t>
            </a:r>
            <a:r>
              <a:rPr lang="it-IT" sz="2200" b="1" dirty="0" err="1" smtClean="0"/>
              <a:t>ControlIscrizione</a:t>
            </a:r>
            <a:endParaRPr lang="it-IT" sz="2200" b="1" dirty="0" smtClean="0"/>
          </a:p>
          <a:p>
            <a:pPr algn="ctr"/>
            <a:r>
              <a:rPr lang="it-IT" b="1" dirty="0" smtClean="0"/>
              <a:t> </a:t>
            </a:r>
            <a:r>
              <a:rPr lang="it-IT" b="1" dirty="0" err="1"/>
              <a:t>presentaDomandaIscrizionePrimoStep</a:t>
            </a:r>
            <a:r>
              <a:rPr lang="it-IT" b="1" dirty="0"/>
              <a:t>(</a:t>
            </a:r>
            <a:r>
              <a:rPr lang="it-IT" b="1" dirty="0" err="1"/>
              <a:t>String</a:t>
            </a:r>
            <a:r>
              <a:rPr lang="it-IT" b="1" dirty="0"/>
              <a:t> </a:t>
            </a:r>
            <a:r>
              <a:rPr lang="it-IT" b="1" dirty="0" err="1"/>
              <a:t>codiceFiscaleBambino</a:t>
            </a:r>
            <a:r>
              <a:rPr lang="it-IT" b="1" dirty="0"/>
              <a:t>)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97886" y="4503603"/>
            <a:ext cx="914501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* @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pre</a:t>
            </a: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codiceFiscale</a:t>
            </a:r>
            <a:r>
              <a:rPr lang="it-IT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Bambino</a:t>
            </a:r>
            <a:r>
              <a:rPr lang="it-IT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!= 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null</a:t>
            </a: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 &amp;&amp; 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codiceFiscaleBambino</a:t>
            </a:r>
            <a:r>
              <a:rPr lang="it-IT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.length</a:t>
            </a:r>
            <a:r>
              <a:rPr lang="it-IT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()==16</a:t>
            </a:r>
            <a: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* @post 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bambino.statoDomanda</a:t>
            </a:r>
            <a:r>
              <a:rPr kumimoji="0" lang="it-IT" b="0" i="0" u="none" strike="noStrike" cap="none" normalizeH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 = </a:t>
            </a:r>
            <a:r>
              <a:rPr lang="it-IT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‘’</a:t>
            </a:r>
            <a:r>
              <a:rPr kumimoji="0" lang="it-IT" b="0" i="0" u="none" strike="noStrike" cap="none" normalizeH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Inviata’’</a:t>
            </a:r>
            <a:endParaRPr kumimoji="0" lang="it-IT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24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boy03_4660x349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056" y="3212976"/>
            <a:ext cx="4900944" cy="3675708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872652" y="476672"/>
            <a:ext cx="371364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Application</a:t>
            </a:r>
          </a:p>
          <a:p>
            <a:pPr algn="ctr"/>
            <a:r>
              <a:rPr lang="it-IT" sz="2800" b="1" dirty="0" smtClean="0">
                <a:latin typeface="+mj-lt"/>
              </a:rPr>
              <a:t>Gestione Notifiche Mail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2348880"/>
            <a:ext cx="8280920" cy="424847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</a:t>
            </a:r>
            <a:r>
              <a:rPr lang="it-IT" b="1" dirty="0" smtClean="0"/>
              <a:t>Gestione Notifiche Mail</a:t>
            </a:r>
            <a:endParaRPr lang="it-IT" dirty="0" smtClean="0"/>
          </a:p>
          <a:p>
            <a:pPr lvl="1"/>
            <a:r>
              <a:rPr lang="it-IT" dirty="0" smtClean="0"/>
              <a:t>Inviare mail di notifica agli utenti</a:t>
            </a:r>
          </a:p>
          <a:p>
            <a:pPr lvl="1"/>
            <a:r>
              <a:rPr lang="it-IT" dirty="0" smtClean="0"/>
              <a:t>Affrontato nell’ottica dell’estendibilità</a:t>
            </a:r>
          </a:p>
        </p:txBody>
      </p:sp>
    </p:spTree>
    <p:extLst>
      <p:ext uri="{BB962C8B-B14F-4D97-AF65-F5344CB8AC3E}">
        <p14:creationId xmlns:p14="http://schemas.microsoft.com/office/powerpoint/2010/main" val="330392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Frank\Desktop\email-market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6512" y="1166386"/>
            <a:ext cx="2683426" cy="2258364"/>
          </a:xfrm>
          <a:prstGeom prst="rect">
            <a:avLst/>
          </a:prstGeom>
          <a:noFill/>
        </p:spPr>
      </p:pic>
      <p:sp>
        <p:nvSpPr>
          <p:cNvPr id="41" name="CustomShape 1"/>
          <p:cNvSpPr/>
          <p:nvPr/>
        </p:nvSpPr>
        <p:spPr>
          <a:xfrm>
            <a:off x="1671480" y="57148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  <a:latin typeface="Calibri"/>
              </a:rPr>
              <a:t>NOTIFICHE </a:t>
            </a:r>
            <a:r>
              <a:rPr lang="it-IT" sz="4800" b="1" dirty="0">
                <a:solidFill>
                  <a:srgbClr val="000000"/>
                </a:solidFill>
                <a:latin typeface="Calibri"/>
              </a:rPr>
              <a:t>EMAIL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2" name="CustomShape 2"/>
          <p:cNvSpPr/>
          <p:nvPr/>
        </p:nvSpPr>
        <p:spPr>
          <a:xfrm>
            <a:off x="323640" y="1890160"/>
            <a:ext cx="8177040" cy="4205448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4000" b="1" dirty="0" err="1">
                <a:solidFill>
                  <a:srgbClr val="000000"/>
                </a:solidFill>
                <a:latin typeface="Calibri"/>
              </a:rPr>
              <a:t>NotificheMail</a:t>
            </a:r>
            <a:r>
              <a:rPr lang="it-IT" sz="4000" b="1" dirty="0" smtClean="0">
                <a:solidFill>
                  <a:srgbClr val="000000"/>
                </a:solidFill>
                <a:latin typeface="Calibri"/>
              </a:rPr>
              <a:t>:</a:t>
            </a:r>
          </a:p>
          <a:p>
            <a:pPr>
              <a:lnSpc>
                <a:spcPct val="100000"/>
              </a:lnSpc>
              <a:buSzPct val="95000"/>
            </a:pPr>
            <a:endParaRPr lang="it-IT" sz="4000" b="1" dirty="0" smtClean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SzPct val="95000"/>
            </a:pPr>
            <a:endParaRPr lang="it-IT" sz="4000" b="1" dirty="0" smtClean="0">
              <a:solidFill>
                <a:srgbClr val="000000"/>
              </a:solidFill>
              <a:latin typeface="Calibri"/>
            </a:endParaRPr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>
                <a:solidFill>
                  <a:srgbClr val="000000"/>
                </a:solidFill>
                <a:latin typeface="Calibri"/>
              </a:rPr>
              <a:t>è </a:t>
            </a:r>
            <a:r>
              <a:rPr lang="it-IT" sz="2800" dirty="0">
                <a:solidFill>
                  <a:srgbClr val="000000"/>
                </a:solidFill>
                <a:latin typeface="Calibri"/>
              </a:rPr>
              <a:t>una funzionalità interna al nostro </a:t>
            </a:r>
            <a:r>
              <a:rPr lang="it-IT" sz="2800" dirty="0" smtClean="0">
                <a:solidFill>
                  <a:srgbClr val="000000"/>
                </a:solidFill>
                <a:latin typeface="Calibri"/>
              </a:rPr>
              <a:t>sistema </a:t>
            </a:r>
            <a:r>
              <a:rPr lang="it-IT" sz="2800" dirty="0">
                <a:solidFill>
                  <a:srgbClr val="000000"/>
                </a:solidFill>
                <a:latin typeface="Calibri"/>
              </a:rPr>
              <a:t>che permette di </a:t>
            </a:r>
            <a:r>
              <a:rPr lang="it-IT" sz="2800" dirty="0" smtClean="0">
                <a:solidFill>
                  <a:srgbClr val="000000"/>
                </a:solidFill>
                <a:latin typeface="Calibri"/>
              </a:rPr>
              <a:t>inviare </a:t>
            </a:r>
            <a:r>
              <a:rPr lang="it-IT" sz="2800" dirty="0">
                <a:solidFill>
                  <a:srgbClr val="000000"/>
                </a:solidFill>
                <a:latin typeface="Calibri"/>
              </a:rPr>
              <a:t>brevi messaggi di notifiche agli utenti che porto a termine </a:t>
            </a:r>
            <a:r>
              <a:rPr lang="it-IT" sz="2800" dirty="0" smtClean="0">
                <a:solidFill>
                  <a:srgbClr val="000000"/>
                </a:solidFill>
                <a:latin typeface="Calibri"/>
              </a:rPr>
              <a:t>operazioni  </a:t>
            </a:r>
            <a:r>
              <a:rPr lang="it-IT" sz="2800" dirty="0">
                <a:solidFill>
                  <a:srgbClr val="000000"/>
                </a:solidFill>
                <a:latin typeface="Calibri"/>
              </a:rPr>
              <a:t>con il nostro </a:t>
            </a:r>
            <a:r>
              <a:rPr lang="it-IT" sz="2800" dirty="0" smtClean="0">
                <a:solidFill>
                  <a:srgbClr val="000000"/>
                </a:solidFill>
                <a:latin typeface="Calibri"/>
              </a:rPr>
              <a:t>sistema.</a:t>
            </a: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>
                <a:solidFill>
                  <a:srgbClr val="000000"/>
                </a:solidFill>
                <a:latin typeface="Calibri"/>
              </a:rPr>
              <a:t>TIPI </a:t>
            </a:r>
            <a:r>
              <a:rPr lang="it-IT" sz="4800" b="1" dirty="0" err="1">
                <a:solidFill>
                  <a:srgbClr val="000000"/>
                </a:solidFill>
                <a:latin typeface="Calibri"/>
              </a:rPr>
              <a:t>DI</a:t>
            </a:r>
            <a:r>
              <a:rPr lang="it-IT" sz="4800" b="1" dirty="0">
                <a:solidFill>
                  <a:srgbClr val="000000"/>
                </a:solidFill>
                <a:latin typeface="Calibri"/>
              </a:rPr>
              <a:t> </a:t>
            </a:r>
            <a:r>
              <a:rPr lang="it-IT" sz="4800" b="1" dirty="0" smtClean="0">
                <a:solidFill>
                  <a:srgbClr val="000000"/>
                </a:solidFill>
                <a:latin typeface="Calibri"/>
              </a:rPr>
              <a:t>NOTIFICHE</a:t>
            </a:r>
          </a:p>
          <a:p>
            <a:pPr algn="ctr">
              <a:lnSpc>
                <a:spcPct val="100000"/>
              </a:lnSpc>
            </a:pPr>
            <a:r>
              <a:rPr lang="it-IT" sz="3000" dirty="0" smtClean="0">
                <a:solidFill>
                  <a:srgbClr val="000000"/>
                </a:solidFill>
              </a:rPr>
              <a:t>(1)</a:t>
            </a:r>
            <a:endParaRPr sz="3000"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4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  <p:txBody>
          <a:bodyPr vert="horz" lIns="90000" tIns="0" rIns="90000" bIns="45000" anchor="ctr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dirty="0">
                <a:solidFill>
                  <a:srgbClr val="000000"/>
                </a:solidFill>
                <a:latin typeface="Calibri"/>
              </a:rPr>
              <a:t>Fra le varie notifiche che il sistema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invia, possiamo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trovare notifiche di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:</a:t>
            </a:r>
            <a:endParaRPr sz="2000" dirty="0"/>
          </a:p>
          <a:p>
            <a:pPr lvl="1">
              <a:buSzPct val="95000"/>
              <a:buFont typeface="Arial"/>
              <a:buChar char="•"/>
            </a:pP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 Composizione classe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: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manda una notifica al responsabile delle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classi, che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quest'ultimo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dovrà poi approvare.</a:t>
            </a:r>
            <a:endParaRPr sz="2000" dirty="0"/>
          </a:p>
          <a:p>
            <a:pPr lvl="1">
              <a:buSzPct val="95000"/>
              <a:buFont typeface="Arial"/>
              <a:buChar char="•"/>
            </a:pP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 Evento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: manda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una notifica tutte le email presenti nel campo CC dell'evento, con data ora e luogo dell'evento.</a:t>
            </a:r>
            <a:endParaRPr sz="2000" dirty="0"/>
          </a:p>
          <a:p>
            <a:pPr lvl="1">
              <a:buSzPct val="95000"/>
              <a:buFont typeface="Arial"/>
              <a:buChar char="•"/>
            </a:pPr>
            <a:r>
              <a:rPr lang="it-IT" sz="3200" dirty="0">
                <a:solidFill>
                  <a:srgbClr val="000000"/>
                </a:solidFill>
                <a:latin typeface="Calibri"/>
              </a:rPr>
              <a:t>…..</a:t>
            </a: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6" name="CustomShape 2"/>
          <p:cNvSpPr/>
          <p:nvPr/>
        </p:nvSpPr>
        <p:spPr>
          <a:xfrm>
            <a:off x="571472" y="1571612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</a:pPr>
            <a:endParaRPr sz="3200" dirty="0"/>
          </a:p>
          <a:p>
            <a:pPr>
              <a:lnSpc>
                <a:spcPct val="100000"/>
              </a:lnSpc>
              <a:buSzPct val="95000"/>
              <a:buFont typeface="Arial"/>
              <a:buChar char="•"/>
            </a:pP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 Licenziamento: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manda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una notifica al diretto interessato</a:t>
            </a:r>
            <a:r>
              <a:rPr lang="it-IT" sz="3200" b="1" dirty="0">
                <a:solidFill>
                  <a:srgbClr val="000000"/>
                </a:solidFill>
                <a:latin typeface="Calibri"/>
              </a:rPr>
              <a:t>.</a:t>
            </a:r>
            <a:endParaRPr sz="3200" dirty="0"/>
          </a:p>
          <a:p>
            <a:pPr>
              <a:lnSpc>
                <a:spcPct val="100000"/>
              </a:lnSpc>
              <a:buSzPct val="95000"/>
              <a:buFont typeface="Arial"/>
              <a:buChar char="•"/>
            </a:pP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 Registrazione: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alla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fine della registrazione il sistema invia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una e-mail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con le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credenziali</a:t>
            </a: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.</a:t>
            </a:r>
            <a:endParaRPr sz="3200" dirty="0"/>
          </a:p>
        </p:txBody>
      </p:sp>
      <p:sp>
        <p:nvSpPr>
          <p:cNvPr id="47" name="TextShape 3"/>
          <p:cNvSpPr txBox="1"/>
          <p:nvPr/>
        </p:nvSpPr>
        <p:spPr>
          <a:xfrm>
            <a:off x="1714480" y="500042"/>
            <a:ext cx="5529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>
                <a:solidFill>
                  <a:srgbClr val="000000"/>
                </a:solidFill>
                <a:latin typeface="Calibri"/>
              </a:rPr>
              <a:t>TIPI </a:t>
            </a:r>
            <a:r>
              <a:rPr lang="it-IT" sz="4800" b="1" dirty="0" err="1">
                <a:solidFill>
                  <a:srgbClr val="000000"/>
                </a:solidFill>
                <a:latin typeface="Calibri"/>
              </a:rPr>
              <a:t>DI</a:t>
            </a:r>
            <a:r>
              <a:rPr lang="it-IT" sz="4800" b="1" dirty="0">
                <a:solidFill>
                  <a:srgbClr val="000000"/>
                </a:solidFill>
                <a:latin typeface="Calibri"/>
              </a:rPr>
              <a:t> NOTIFICHE</a:t>
            </a:r>
            <a:endParaRPr/>
          </a:p>
          <a:p>
            <a:pPr algn="ctr">
              <a:lnSpc>
                <a:spcPct val="100000"/>
              </a:lnSpc>
            </a:pPr>
            <a:r>
              <a:rPr lang="it-IT" sz="3000" dirty="0" smtClean="0">
                <a:solidFill>
                  <a:srgbClr val="000000"/>
                </a:solidFill>
                <a:latin typeface="Calibri"/>
              </a:rPr>
              <a:t>(2)</a:t>
            </a:r>
            <a:endParaRPr/>
          </a:p>
        </p:txBody>
      </p:sp>
      <p:pic>
        <p:nvPicPr>
          <p:cNvPr id="4098" name="Picture 2" descr="C:\Documents and Settings\Frank\Desktop\7005564-scelta-della-giusta-direzione-illustrazione-di-rendering-3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4810" y="3929066"/>
            <a:ext cx="3513151" cy="26348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4400" b="1" dirty="0" smtClean="0">
                <a:solidFill>
                  <a:srgbClr val="000000"/>
                </a:solidFill>
                <a:latin typeface="Calibri"/>
              </a:rPr>
              <a:t>Come fare?</a:t>
            </a:r>
          </a:p>
          <a:p>
            <a:pPr>
              <a:lnSpc>
                <a:spcPct val="100000"/>
              </a:lnSpc>
              <a:buSzPct val="95000"/>
            </a:pPr>
            <a:endParaRPr lang="it-IT" sz="4400" b="1" dirty="0" smtClean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SzPct val="95000"/>
            </a:pPr>
            <a:endParaRPr lang="it-IT" sz="4400" b="1" dirty="0" smtClean="0">
              <a:solidFill>
                <a:srgbClr val="000000"/>
              </a:solidFill>
              <a:latin typeface="Calibri"/>
            </a:endParaRPr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 Per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dar vita a questa funzionalità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abbiamo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usato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una componente </a:t>
            </a:r>
            <a:r>
              <a:rPr lang="it-IT" sz="3200" dirty="0" err="1" smtClean="0">
                <a:solidFill>
                  <a:srgbClr val="000000"/>
                </a:solidFill>
                <a:latin typeface="Calibri"/>
              </a:rPr>
              <a:t>off-the-shelf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, </a:t>
            </a: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JAVAMAIL  (API di Oracle)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e l'abbiamo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integrata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nel nostro sistema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tramite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il design pattern </a:t>
            </a:r>
            <a:r>
              <a:rPr lang="it-IT" sz="3200" b="1" dirty="0">
                <a:solidFill>
                  <a:srgbClr val="000000"/>
                </a:solidFill>
                <a:latin typeface="Calibri"/>
              </a:rPr>
              <a:t>BRIDGE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.</a:t>
            </a:r>
            <a:endParaRPr sz="2000" dirty="0"/>
          </a:p>
        </p:txBody>
      </p:sp>
      <p:sp>
        <p:nvSpPr>
          <p:cNvPr id="50" name="TextShape 3"/>
          <p:cNvSpPr txBox="1"/>
          <p:nvPr/>
        </p:nvSpPr>
        <p:spPr>
          <a:xfrm>
            <a:off x="1071538" y="714356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>
                <a:solidFill>
                  <a:srgbClr val="000000"/>
                </a:solidFill>
                <a:latin typeface="Calibri"/>
              </a:rPr>
              <a:t>IMPLEMENTAZIONE</a:t>
            </a:r>
            <a:endParaRPr/>
          </a:p>
        </p:txBody>
      </p:sp>
      <p:pic>
        <p:nvPicPr>
          <p:cNvPr id="5122" name="Picture 2" descr="\\vmware-host\Shared Folders\Scrivania\icona_omino_punto_interrogativ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00562" y="1285860"/>
            <a:ext cx="2643206" cy="264320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52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</p:sp>
      <p:sp>
        <p:nvSpPr>
          <p:cNvPr id="53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>
                <a:solidFill>
                  <a:srgbClr val="000000"/>
                </a:solidFill>
                <a:latin typeface="Calibri"/>
              </a:rPr>
              <a:t>IMPLEMENTAZIONE</a:t>
            </a:r>
            <a:endParaRPr/>
          </a:p>
        </p:txBody>
      </p:sp>
      <p:pic>
        <p:nvPicPr>
          <p:cNvPr id="2050" name="Picture 2" descr="C:\Documents and Settings\Frank\Desktop\MailBridg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714488"/>
            <a:ext cx="8643998" cy="4686300"/>
          </a:xfrm>
          <a:prstGeom prst="rect">
            <a:avLst/>
          </a:prstGeom>
          <a:noFill/>
        </p:spPr>
      </p:pic>
      <p:cxnSp>
        <p:nvCxnSpPr>
          <p:cNvPr id="13" name="Connettore 4 12"/>
          <p:cNvCxnSpPr/>
          <p:nvPr/>
        </p:nvCxnSpPr>
        <p:spPr>
          <a:xfrm>
            <a:off x="2786050" y="2285992"/>
            <a:ext cx="2643206" cy="157163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/>
          <p:cNvSpPr txBox="1"/>
          <p:nvPr/>
        </p:nvSpPr>
        <p:spPr>
          <a:xfrm>
            <a:off x="5429256" y="3429000"/>
            <a:ext cx="3057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Il </a:t>
            </a:r>
            <a:r>
              <a:rPr lang="it-IT" dirty="0" err="1" smtClean="0"/>
              <a:t>control</a:t>
            </a:r>
            <a:r>
              <a:rPr lang="it-IT" dirty="0" smtClean="0"/>
              <a:t> si occupa di inviare   </a:t>
            </a:r>
          </a:p>
          <a:p>
            <a:r>
              <a:rPr lang="it-IT" dirty="0" smtClean="0"/>
              <a:t>Oggetti Messaggio 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Requisiti </a:t>
            </a:r>
            <a:r>
              <a:rPr lang="it-IT" sz="2800" b="1" dirty="0" err="1" smtClean="0">
                <a:latin typeface="+mj-lt"/>
              </a:rPr>
              <a:t>richiesti…</a:t>
            </a:r>
            <a:r>
              <a:rPr lang="it-IT" sz="2800" b="1" dirty="0" smtClean="0">
                <a:latin typeface="+mj-lt"/>
              </a:rPr>
              <a:t>.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2060848"/>
            <a:ext cx="6840760" cy="45365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Semplicità e accessibilità</a:t>
            </a:r>
          </a:p>
          <a:p>
            <a:pPr lvl="1"/>
            <a:r>
              <a:rPr lang="it-IT" dirty="0" smtClean="0"/>
              <a:t>Presentazione richieste di Iscrizione</a:t>
            </a:r>
          </a:p>
          <a:p>
            <a:pPr lvl="1"/>
            <a:r>
              <a:rPr lang="it-IT" dirty="0" err="1" smtClean="0"/>
              <a:t>Eleborazione</a:t>
            </a:r>
            <a:r>
              <a:rPr lang="it-IT" dirty="0" smtClean="0"/>
              <a:t> dati</a:t>
            </a:r>
          </a:p>
          <a:p>
            <a:r>
              <a:rPr lang="it-IT" dirty="0" smtClean="0">
                <a:solidFill>
                  <a:schemeClr val="bg1"/>
                </a:solidFill>
              </a:rPr>
              <a:t>Rapidità di operazioni</a:t>
            </a:r>
          </a:p>
          <a:p>
            <a:pPr lvl="1"/>
            <a:r>
              <a:rPr lang="it-IT" dirty="0" smtClean="0"/>
              <a:t>Automatismo</a:t>
            </a:r>
          </a:p>
          <a:p>
            <a:pPr lvl="1"/>
            <a:r>
              <a:rPr lang="it-IT" dirty="0" smtClean="0"/>
              <a:t>Termini temporali</a:t>
            </a:r>
          </a:p>
          <a:p>
            <a:r>
              <a:rPr lang="it-IT" dirty="0" smtClean="0">
                <a:solidFill>
                  <a:srgbClr val="FF0000"/>
                </a:solidFill>
              </a:rPr>
              <a:t>Protezione dati sensibili</a:t>
            </a:r>
          </a:p>
          <a:p>
            <a:pPr lvl="1"/>
            <a:r>
              <a:rPr lang="it-IT" dirty="0" smtClean="0"/>
              <a:t>Username e Password</a:t>
            </a:r>
          </a:p>
          <a:p>
            <a:pPr lvl="1"/>
            <a:r>
              <a:rPr lang="it-IT" dirty="0" smtClean="0"/>
              <a:t>Informazioni generali</a:t>
            </a:r>
          </a:p>
          <a:p>
            <a:pPr lvl="1">
              <a:buNone/>
            </a:pPr>
            <a:endParaRPr lang="it-IT" dirty="0" smtClean="0"/>
          </a:p>
        </p:txBody>
      </p:sp>
      <p:pic>
        <p:nvPicPr>
          <p:cNvPr id="4" name="Immagine 3" descr="3d_villain_hd_picture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840" y="2276872"/>
            <a:ext cx="4869160" cy="486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1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52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</p:sp>
      <p:sp>
        <p:nvSpPr>
          <p:cNvPr id="53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>
                <a:solidFill>
                  <a:srgbClr val="000000"/>
                </a:solidFill>
                <a:latin typeface="Calibri"/>
              </a:rPr>
              <a:t>IMPLEMENTAZIONE</a:t>
            </a:r>
            <a:endParaRPr/>
          </a:p>
        </p:txBody>
      </p:sp>
      <p:pic>
        <p:nvPicPr>
          <p:cNvPr id="2050" name="Picture 2" descr="C:\Documents and Settings\Frank\Desktop\MailBridg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714488"/>
            <a:ext cx="8643998" cy="4686300"/>
          </a:xfrm>
          <a:prstGeom prst="rect">
            <a:avLst/>
          </a:prstGeom>
          <a:noFill/>
        </p:spPr>
      </p:pic>
      <p:cxnSp>
        <p:nvCxnSpPr>
          <p:cNvPr id="7" name="Connettore 4 6"/>
          <p:cNvCxnSpPr>
            <a:endCxn id="8" idx="0"/>
          </p:cNvCxnSpPr>
          <p:nvPr/>
        </p:nvCxnSpPr>
        <p:spPr>
          <a:xfrm>
            <a:off x="5572132" y="2714620"/>
            <a:ext cx="1420854" cy="107157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/>
          <p:cNvSpPr txBox="1"/>
          <p:nvPr/>
        </p:nvSpPr>
        <p:spPr>
          <a:xfrm>
            <a:off x="5429256" y="3786190"/>
            <a:ext cx="3127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L’interfaccia Messaggio serve a </a:t>
            </a:r>
          </a:p>
          <a:p>
            <a:r>
              <a:rPr lang="it-IT" dirty="0" smtClean="0"/>
              <a:t>definire le varie Notifiche 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52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</p:sp>
      <p:sp>
        <p:nvSpPr>
          <p:cNvPr id="53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>
                <a:solidFill>
                  <a:srgbClr val="000000"/>
                </a:solidFill>
                <a:latin typeface="Calibri"/>
              </a:rPr>
              <a:t>IMPLEMENTAZIONE</a:t>
            </a:r>
            <a:endParaRPr/>
          </a:p>
        </p:txBody>
      </p:sp>
      <p:pic>
        <p:nvPicPr>
          <p:cNvPr id="2050" name="Picture 2" descr="C:\Documents and Settings\Frank\Desktop\MailBridg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714488"/>
            <a:ext cx="8643998" cy="4686300"/>
          </a:xfrm>
          <a:prstGeom prst="rect">
            <a:avLst/>
          </a:prstGeom>
          <a:noFill/>
        </p:spPr>
      </p:pic>
      <p:cxnSp>
        <p:nvCxnSpPr>
          <p:cNvPr id="9" name="Connettore 4 8"/>
          <p:cNvCxnSpPr/>
          <p:nvPr/>
        </p:nvCxnSpPr>
        <p:spPr>
          <a:xfrm>
            <a:off x="3929058" y="3713164"/>
            <a:ext cx="1285884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/>
          <p:cNvSpPr txBox="1"/>
          <p:nvPr/>
        </p:nvSpPr>
        <p:spPr>
          <a:xfrm>
            <a:off x="5286380" y="3643314"/>
            <a:ext cx="3655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E’ la classe Astratta, che implementa </a:t>
            </a:r>
          </a:p>
          <a:p>
            <a:r>
              <a:rPr lang="it-IT" dirty="0" smtClean="0"/>
              <a:t>l’interfaccia Messaggio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52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</p:sp>
      <p:sp>
        <p:nvSpPr>
          <p:cNvPr id="53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>
                <a:solidFill>
                  <a:srgbClr val="000000"/>
                </a:solidFill>
                <a:latin typeface="Calibri"/>
              </a:rPr>
              <a:t>IMPLEMENTAZIONE</a:t>
            </a:r>
            <a:endParaRPr/>
          </a:p>
        </p:txBody>
      </p:sp>
      <p:pic>
        <p:nvPicPr>
          <p:cNvPr id="2050" name="Picture 2" descr="C:\Documents and Settings\Frank\Desktop\MailBridg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714488"/>
            <a:ext cx="8643998" cy="4686300"/>
          </a:xfrm>
          <a:prstGeom prst="rect">
            <a:avLst/>
          </a:prstGeom>
          <a:noFill/>
        </p:spPr>
      </p:pic>
      <p:sp>
        <p:nvSpPr>
          <p:cNvPr id="6" name="Ovale 5"/>
          <p:cNvSpPr/>
          <p:nvPr/>
        </p:nvSpPr>
        <p:spPr>
          <a:xfrm>
            <a:off x="0" y="4214818"/>
            <a:ext cx="9144000" cy="2500330"/>
          </a:xfrm>
          <a:prstGeom prst="ellipse">
            <a:avLst/>
          </a:prstGeom>
          <a:noFill/>
          <a:ln w="7302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2 7"/>
          <p:cNvCxnSpPr/>
          <p:nvPr/>
        </p:nvCxnSpPr>
        <p:spPr>
          <a:xfrm flipV="1">
            <a:off x="4572000" y="3786190"/>
            <a:ext cx="1071570" cy="3571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/>
          <p:cNvSpPr txBox="1"/>
          <p:nvPr/>
        </p:nvSpPr>
        <p:spPr>
          <a:xfrm>
            <a:off x="5929322" y="3429000"/>
            <a:ext cx="287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Sono le varie notifiche che il </a:t>
            </a:r>
          </a:p>
          <a:p>
            <a:r>
              <a:rPr lang="it-IT" dirty="0" smtClean="0"/>
              <a:t>sistema può inviare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Perché</a:t>
            </a:r>
            <a:endParaRPr lang="it-IT" sz="3200" dirty="0" smtClean="0"/>
          </a:p>
          <a:p>
            <a:pPr>
              <a:lnSpc>
                <a:spcPct val="100000"/>
              </a:lnSpc>
              <a:buSzPct val="95000"/>
            </a:pPr>
            <a:endParaRPr lang="it-IT" sz="3200" dirty="0" smtClean="0"/>
          </a:p>
          <a:p>
            <a:pPr>
              <a:lnSpc>
                <a:spcPct val="100000"/>
              </a:lnSpc>
              <a:buSzPct val="95000"/>
            </a:pPr>
            <a:endParaRPr lang="it-IT" sz="3200" dirty="0" smtClean="0"/>
          </a:p>
          <a:p>
            <a:pPr>
              <a:lnSpc>
                <a:spcPct val="100000"/>
              </a:lnSpc>
              <a:buSzPct val="95000"/>
            </a:pPr>
            <a:endParaRPr lang="it-IT" sz="3200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 ci permette di inserire altri messaggi in modo semplice  e senza causare molti cambiamenti nel sistema, così come modificare quelli già esistenti.</a:t>
            </a:r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  <a:latin typeface="Calibri"/>
              </a:rPr>
              <a:t>PERCHE’ BRIDGE?</a:t>
            </a:r>
          </a:p>
          <a:p>
            <a:pPr algn="ctr">
              <a:lnSpc>
                <a:spcPct val="100000"/>
              </a:lnSpc>
            </a:pPr>
            <a:r>
              <a:rPr lang="it-IT" sz="3000" dirty="0" smtClean="0">
                <a:solidFill>
                  <a:srgbClr val="000000"/>
                </a:solidFill>
                <a:latin typeface="Calibri"/>
              </a:rPr>
              <a:t>(1)</a:t>
            </a:r>
            <a:endParaRPr sz="3000"/>
          </a:p>
        </p:txBody>
      </p:sp>
      <p:pic>
        <p:nvPicPr>
          <p:cNvPr id="6146" name="Picture 2" descr="C:\Documents and Settings\Frank\Desktop\angolo-dell-omino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388" y="1571612"/>
            <a:ext cx="2484041" cy="25003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57158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Perché</a:t>
            </a:r>
          </a:p>
          <a:p>
            <a:pPr lvl="1">
              <a:buSzPct val="95000"/>
            </a:pPr>
            <a:endParaRPr lang="it-IT" sz="2800" dirty="0" smtClean="0"/>
          </a:p>
          <a:p>
            <a:pPr lvl="1">
              <a:buSzPct val="95000"/>
            </a:pPr>
            <a:endParaRPr lang="it-IT" sz="2800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 il </a:t>
            </a:r>
            <a:r>
              <a:rPr lang="it-IT" sz="2800" dirty="0" err="1" smtClean="0"/>
              <a:t>controlMail</a:t>
            </a:r>
            <a:r>
              <a:rPr lang="it-IT" sz="2800" dirty="0" smtClean="0"/>
              <a:t> può usare un solo metodo di invio senza badare al tipo di notifica, infatti prende in input un oggetto MESSAGGIO.</a:t>
            </a:r>
            <a:endParaRPr sz="2800" dirty="0"/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  <a:latin typeface="Calibri"/>
              </a:rPr>
              <a:t>PERCHE’ BRIDGE?</a:t>
            </a:r>
          </a:p>
          <a:p>
            <a:pPr algn="ctr">
              <a:lnSpc>
                <a:spcPct val="100000"/>
              </a:lnSpc>
            </a:pPr>
            <a:r>
              <a:rPr lang="it-IT" sz="3000" dirty="0" smtClean="0">
                <a:solidFill>
                  <a:srgbClr val="000000"/>
                </a:solidFill>
                <a:latin typeface="Calibri"/>
              </a:rPr>
              <a:t>(2)</a:t>
            </a:r>
            <a:endParaRPr sz="3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244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2188276" y="3212976"/>
            <a:ext cx="4633826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Progetto @silo:</a:t>
            </a:r>
          </a:p>
          <a:p>
            <a:pPr algn="ctr"/>
            <a:r>
              <a:rPr lang="it-IT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Testing</a:t>
            </a:r>
            <a:endParaRPr lang="it-IT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402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57158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Perché usarlo?</a:t>
            </a:r>
          </a:p>
          <a:p>
            <a:pPr>
              <a:lnSpc>
                <a:spcPct val="100000"/>
              </a:lnSpc>
              <a:buSzPct val="95000"/>
            </a:pPr>
            <a:endParaRPr lang="it-IT" sz="2800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 Per  il </a:t>
            </a:r>
            <a:r>
              <a:rPr lang="it-IT" sz="2800" b="1" dirty="0" smtClean="0"/>
              <a:t>test di regressione</a:t>
            </a:r>
            <a:r>
              <a:rPr lang="it-IT" sz="2800" dirty="0" smtClean="0"/>
              <a:t>, infatti permette di scrivere classi apposite per consentire di rieseguire i test precedentemente scritti nella classe </a:t>
            </a:r>
            <a:r>
              <a:rPr lang="it-IT" sz="2800" dirty="0" err="1" smtClean="0"/>
              <a:t>junit</a:t>
            </a:r>
            <a:r>
              <a:rPr lang="it-IT" sz="2800" dirty="0" smtClean="0"/>
              <a:t> , e verificare che vadano a buon fine,anche dopo eventuali modifiche al codice.</a:t>
            </a:r>
            <a:endParaRPr lang="it-IT" sz="2800" dirty="0"/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</a:rPr>
              <a:t>JUNIT</a:t>
            </a:r>
          </a:p>
          <a:p>
            <a:pPr algn="ctr"/>
            <a:r>
              <a:rPr lang="it-IT" sz="2800" b="1" dirty="0" smtClean="0">
                <a:solidFill>
                  <a:srgbClr val="000000"/>
                </a:solidFill>
              </a:rPr>
              <a:t>(TEST D’ UNITA’ E INTEGRAZIONE)</a:t>
            </a:r>
          </a:p>
          <a:p>
            <a:pPr algn="ctr">
              <a:lnSpc>
                <a:spcPct val="100000"/>
              </a:lnSpc>
            </a:pPr>
            <a:endParaRPr lang="it-IT" sz="4800" b="1" dirty="0" smtClean="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</a:pP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8219170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57158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Cosa fa?</a:t>
            </a:r>
          </a:p>
          <a:p>
            <a:pPr lvl="1">
              <a:buSzPct val="95000"/>
              <a:buFont typeface="Arial" pitchFamily="34" charset="0"/>
              <a:buChar char="•"/>
            </a:pPr>
            <a:endParaRPr lang="it-IT" sz="2800" dirty="0" smtClean="0"/>
          </a:p>
          <a:p>
            <a:pPr lvl="1">
              <a:buSzPct val="95000"/>
            </a:pPr>
            <a:endParaRPr lang="it-IT" sz="2800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Il </a:t>
            </a:r>
            <a:r>
              <a:rPr lang="it-IT" sz="2800" dirty="0" err="1" smtClean="0"/>
              <a:t>junit</a:t>
            </a:r>
            <a:r>
              <a:rPr lang="it-IT" sz="2800" dirty="0" smtClean="0"/>
              <a:t> test non è altro che un insieme di diversi metodi che vanno a verificare gli output della classe presa in esame.</a:t>
            </a:r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</a:rPr>
              <a:t>JUNIT</a:t>
            </a:r>
          </a:p>
          <a:p>
            <a:pPr algn="ctr"/>
            <a:r>
              <a:rPr lang="it-IT" sz="2800" b="1" dirty="0" smtClean="0">
                <a:solidFill>
                  <a:srgbClr val="000000"/>
                </a:solidFill>
              </a:rPr>
              <a:t>(TEST D’ UNITA’ E INTEGRAZIONE)</a:t>
            </a:r>
          </a:p>
          <a:p>
            <a:pPr algn="ctr">
              <a:lnSpc>
                <a:spcPct val="100000"/>
              </a:lnSpc>
            </a:pPr>
            <a:endParaRPr lang="it-IT" sz="4800" b="1" dirty="0" smtClean="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</a:pPr>
            <a:endParaRPr sz="3000"/>
          </a:p>
        </p:txBody>
      </p:sp>
      <p:pic>
        <p:nvPicPr>
          <p:cNvPr id="8194" name="Picture 2" descr="C:\Documents and Settings\Frank\Desktop\omino_di_pon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7950" y="4429132"/>
            <a:ext cx="2143116" cy="21431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57158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Pro</a:t>
            </a:r>
          </a:p>
          <a:p>
            <a:pPr lvl="1">
              <a:buSzPct val="95000"/>
              <a:buFont typeface="Arial" pitchFamily="34" charset="0"/>
              <a:buChar char="•"/>
            </a:pPr>
            <a:endParaRPr lang="it-IT" sz="2800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Facilità il </a:t>
            </a:r>
            <a:r>
              <a:rPr lang="it-IT" sz="2800" dirty="0" err="1" smtClean="0"/>
              <a:t>testing</a:t>
            </a:r>
            <a:r>
              <a:rPr lang="it-IT" sz="2800" dirty="0" smtClean="0"/>
              <a:t>, permette di capire subito, quali dei vari metodi riscontra problemi sia di tipo semantico che sintattico.</a:t>
            </a:r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Evita di scrivere test complicati, che a loro volta verrebbero modificati  più e più volte.</a:t>
            </a:r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</a:rPr>
              <a:t>JUNIT</a:t>
            </a:r>
          </a:p>
          <a:p>
            <a:pPr algn="ctr"/>
            <a:r>
              <a:rPr lang="it-IT" sz="2800" b="1" dirty="0" smtClean="0">
                <a:solidFill>
                  <a:srgbClr val="000000"/>
                </a:solidFill>
              </a:rPr>
              <a:t>(TEST D’ UNITA’ E INTEGRAZIONE)</a:t>
            </a:r>
          </a:p>
          <a:p>
            <a:pPr algn="ctr">
              <a:lnSpc>
                <a:spcPct val="100000"/>
              </a:lnSpc>
            </a:pPr>
            <a:endParaRPr lang="it-IT" sz="4800" b="1" dirty="0" smtClean="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</a:pPr>
            <a:endParaRPr sz="3000"/>
          </a:p>
        </p:txBody>
      </p:sp>
      <p:pic>
        <p:nvPicPr>
          <p:cNvPr id="9218" name="Picture 2" descr="C:\Documents and Settings\Frank\Desktop\omin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0504" y="857232"/>
            <a:ext cx="1953496" cy="22494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57158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Contro</a:t>
            </a:r>
          </a:p>
          <a:p>
            <a:pPr>
              <a:lnSpc>
                <a:spcPct val="100000"/>
              </a:lnSpc>
              <a:buSzPct val="95000"/>
            </a:pPr>
            <a:endParaRPr lang="it-IT" sz="3200" b="1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L’unico contro  che abbiamo riscontrato è un approccio un po’ ostile.</a:t>
            </a:r>
          </a:p>
          <a:p>
            <a:pPr lvl="1">
              <a:buSzPct val="95000"/>
            </a:pPr>
            <a:endParaRPr lang="it-IT" sz="2800" dirty="0" smtClean="0"/>
          </a:p>
          <a:p>
            <a:pPr lvl="1">
              <a:buSzPct val="95000"/>
            </a:pPr>
            <a:r>
              <a:rPr lang="it-IT" sz="2800" dirty="0" smtClean="0"/>
              <a:t>Ma grazie al supporto dei nostri PM, in fine è stato </a:t>
            </a:r>
            <a:r>
              <a:rPr lang="it-IT" sz="3200" b="1" dirty="0" smtClean="0"/>
              <a:t>utile e piacevole </a:t>
            </a:r>
            <a:r>
              <a:rPr lang="it-IT" sz="2800" dirty="0" smtClean="0"/>
              <a:t>utilizzare </a:t>
            </a:r>
            <a:r>
              <a:rPr lang="it-IT" sz="2800" dirty="0" err="1" smtClean="0"/>
              <a:t>Junit</a:t>
            </a:r>
            <a:r>
              <a:rPr lang="it-IT" sz="2800" dirty="0" smtClean="0"/>
              <a:t>.</a:t>
            </a:r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</a:rPr>
              <a:t>JUNIT</a:t>
            </a:r>
          </a:p>
          <a:p>
            <a:pPr algn="ctr"/>
            <a:r>
              <a:rPr lang="it-IT" sz="2800" b="1" dirty="0" smtClean="0">
                <a:solidFill>
                  <a:srgbClr val="000000"/>
                </a:solidFill>
              </a:rPr>
              <a:t>(TEST D’ UNITA’ E INTEGRAZIONE)</a:t>
            </a:r>
          </a:p>
          <a:p>
            <a:pPr algn="ctr">
              <a:lnSpc>
                <a:spcPct val="100000"/>
              </a:lnSpc>
            </a:pPr>
            <a:endParaRPr lang="it-IT" sz="4800" b="1" dirty="0" smtClean="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</a:pPr>
            <a:endParaRPr sz="3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nozio">
  <a:themeElements>
    <a:clrScheme name="BuonoSfondoBianco">
      <a:dk1>
        <a:srgbClr val="000000"/>
      </a:dk1>
      <a:lt1>
        <a:srgbClr val="000000"/>
      </a:lt1>
      <a:dk2>
        <a:srgbClr val="FFFFFF"/>
      </a:dk2>
      <a:lt2>
        <a:srgbClr val="FFFFFF"/>
      </a:lt2>
      <a:accent1>
        <a:srgbClr val="BBECF4"/>
      </a:accent1>
      <a:accent2>
        <a:srgbClr val="BBECF4"/>
      </a:accent2>
      <a:accent3>
        <a:srgbClr val="BBECF4"/>
      </a:accent3>
      <a:accent4>
        <a:srgbClr val="167689"/>
      </a:accent4>
      <a:accent5>
        <a:srgbClr val="167689"/>
      </a:accent5>
      <a:accent6>
        <a:srgbClr val="A5C249"/>
      </a:accent6>
      <a:hlink>
        <a:srgbClr val="062328"/>
      </a:hlink>
      <a:folHlink>
        <a:srgbClr val="10596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quinozi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658</TotalTime>
  <Words>3115</Words>
  <Application>Microsoft Office PowerPoint</Application>
  <PresentationFormat>Presentazione su schermo (4:3)</PresentationFormat>
  <Paragraphs>649</Paragraphs>
  <Slides>102</Slides>
  <Notes>19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102</vt:i4>
      </vt:variant>
    </vt:vector>
  </HeadingPairs>
  <TitlesOfParts>
    <vt:vector size="108" baseType="lpstr">
      <vt:lpstr>Arial</vt:lpstr>
      <vt:lpstr>Calibri</vt:lpstr>
      <vt:lpstr>Courier New</vt:lpstr>
      <vt:lpstr>Wingdings</vt:lpstr>
      <vt:lpstr>Wingdings 2</vt:lpstr>
      <vt:lpstr>Equinozio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Lindig</dc:creator>
  <cp:lastModifiedBy>Alfonso</cp:lastModifiedBy>
  <cp:revision>81</cp:revision>
  <dcterms:created xsi:type="dcterms:W3CDTF">2012-12-23T12:37:08Z</dcterms:created>
  <dcterms:modified xsi:type="dcterms:W3CDTF">2013-01-06T15:03:43Z</dcterms:modified>
</cp:coreProperties>
</file>